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sldIdLst>
    <p:sldId id="256" r:id="rId2"/>
    <p:sldId id="257" r:id="rId3"/>
    <p:sldId id="258" r:id="rId4"/>
    <p:sldId id="259" r:id="rId5"/>
    <p:sldId id="260" r:id="rId6"/>
    <p:sldId id="261" r:id="rId7"/>
    <p:sldId id="262" r:id="rId8"/>
    <p:sldId id="265" r:id="rId9"/>
    <p:sldId id="264" r:id="rId10"/>
    <p:sldId id="263" r:id="rId11"/>
    <p:sldId id="266" r:id="rId12"/>
    <p:sldId id="267" r:id="rId13"/>
    <p:sldId id="268" r:id="rId14"/>
    <p:sldId id="270" r:id="rId15"/>
    <p:sldId id="272" r:id="rId16"/>
    <p:sldId id="269" r:id="rId17"/>
    <p:sldId id="271" r:id="rId18"/>
    <p:sldId id="273" r:id="rId19"/>
  </p:sldIdLst>
  <p:sldSz cx="12801600" cy="9601200" type="A3"/>
  <p:notesSz cx="6858000" cy="9144000"/>
  <p:defaultTextStyle>
    <a:defPPr>
      <a:defRPr lang="en-US"/>
    </a:defPPr>
    <a:lvl1pPr marL="0" algn="l" defTabSz="1075284" rtl="0" eaLnBrk="1" latinLnBrk="0" hangingPunct="1">
      <a:defRPr sz="2117" kern="1200">
        <a:solidFill>
          <a:schemeClr val="tx1"/>
        </a:solidFill>
        <a:latin typeface="+mn-lt"/>
        <a:ea typeface="+mn-ea"/>
        <a:cs typeface="+mn-cs"/>
      </a:defRPr>
    </a:lvl1pPr>
    <a:lvl2pPr marL="537641" algn="l" defTabSz="1075284" rtl="0" eaLnBrk="1" latinLnBrk="0" hangingPunct="1">
      <a:defRPr sz="2117" kern="1200">
        <a:solidFill>
          <a:schemeClr val="tx1"/>
        </a:solidFill>
        <a:latin typeface="+mn-lt"/>
        <a:ea typeface="+mn-ea"/>
        <a:cs typeface="+mn-cs"/>
      </a:defRPr>
    </a:lvl2pPr>
    <a:lvl3pPr marL="1075284" algn="l" defTabSz="1075284" rtl="0" eaLnBrk="1" latinLnBrk="0" hangingPunct="1">
      <a:defRPr sz="2117" kern="1200">
        <a:solidFill>
          <a:schemeClr val="tx1"/>
        </a:solidFill>
        <a:latin typeface="+mn-lt"/>
        <a:ea typeface="+mn-ea"/>
        <a:cs typeface="+mn-cs"/>
      </a:defRPr>
    </a:lvl3pPr>
    <a:lvl4pPr marL="1612926" algn="l" defTabSz="1075284" rtl="0" eaLnBrk="1" latinLnBrk="0" hangingPunct="1">
      <a:defRPr sz="2117" kern="1200">
        <a:solidFill>
          <a:schemeClr val="tx1"/>
        </a:solidFill>
        <a:latin typeface="+mn-lt"/>
        <a:ea typeface="+mn-ea"/>
        <a:cs typeface="+mn-cs"/>
      </a:defRPr>
    </a:lvl4pPr>
    <a:lvl5pPr marL="2150568" algn="l" defTabSz="1075284" rtl="0" eaLnBrk="1" latinLnBrk="0" hangingPunct="1">
      <a:defRPr sz="2117" kern="1200">
        <a:solidFill>
          <a:schemeClr val="tx1"/>
        </a:solidFill>
        <a:latin typeface="+mn-lt"/>
        <a:ea typeface="+mn-ea"/>
        <a:cs typeface="+mn-cs"/>
      </a:defRPr>
    </a:lvl5pPr>
    <a:lvl6pPr marL="2688209" algn="l" defTabSz="1075284" rtl="0" eaLnBrk="1" latinLnBrk="0" hangingPunct="1">
      <a:defRPr sz="2117" kern="1200">
        <a:solidFill>
          <a:schemeClr val="tx1"/>
        </a:solidFill>
        <a:latin typeface="+mn-lt"/>
        <a:ea typeface="+mn-ea"/>
        <a:cs typeface="+mn-cs"/>
      </a:defRPr>
    </a:lvl6pPr>
    <a:lvl7pPr marL="3225850" algn="l" defTabSz="1075284" rtl="0" eaLnBrk="1" latinLnBrk="0" hangingPunct="1">
      <a:defRPr sz="2117" kern="1200">
        <a:solidFill>
          <a:schemeClr val="tx1"/>
        </a:solidFill>
        <a:latin typeface="+mn-lt"/>
        <a:ea typeface="+mn-ea"/>
        <a:cs typeface="+mn-cs"/>
      </a:defRPr>
    </a:lvl7pPr>
    <a:lvl8pPr marL="3763493" algn="l" defTabSz="1075284" rtl="0" eaLnBrk="1" latinLnBrk="0" hangingPunct="1">
      <a:defRPr sz="2117" kern="1200">
        <a:solidFill>
          <a:schemeClr val="tx1"/>
        </a:solidFill>
        <a:latin typeface="+mn-lt"/>
        <a:ea typeface="+mn-ea"/>
        <a:cs typeface="+mn-cs"/>
      </a:defRPr>
    </a:lvl8pPr>
    <a:lvl9pPr marL="4301135" algn="l" defTabSz="107528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7"/>
    <p:restoredTop sz="94660"/>
  </p:normalViewPr>
  <p:slideViewPr>
    <p:cSldViewPr snapToGrid="0" snapToObjects="1">
      <p:cViewPr varScale="1">
        <p:scale>
          <a:sx n="61" d="100"/>
          <a:sy n="61" d="100"/>
        </p:scale>
        <p:origin x="13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0884" y="2503836"/>
            <a:ext cx="8779291" cy="2937516"/>
          </a:xfrm>
        </p:spPr>
        <p:txBody>
          <a:bodyPr anchor="b">
            <a:noAutofit/>
          </a:bodyPr>
          <a:lstStyle>
            <a:lvl1pPr algn="ctr">
              <a:defRPr sz="84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813903" y="5538793"/>
            <a:ext cx="7173257" cy="1520732"/>
          </a:xfrm>
        </p:spPr>
        <p:txBody>
          <a:bodyPr>
            <a:normAutofit/>
          </a:bodyPr>
          <a:lstStyle>
            <a:lvl1pPr marL="0" indent="0" algn="ctr">
              <a:lnSpc>
                <a:spcPct val="112000"/>
              </a:lnSpc>
              <a:spcBef>
                <a:spcPts val="0"/>
              </a:spcBef>
              <a:spcAft>
                <a:spcPts val="0"/>
              </a:spcAft>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endParaRPr lang="en-US" dirty="0"/>
          </a:p>
        </p:txBody>
      </p:sp>
      <p:sp>
        <p:nvSpPr>
          <p:cNvPr id="4" name="Date Placeholder 3"/>
          <p:cNvSpPr>
            <a:spLocks noGrp="1"/>
          </p:cNvSpPr>
          <p:nvPr>
            <p:ph type="dt" sz="half" idx="10"/>
          </p:nvPr>
        </p:nvSpPr>
        <p:spPr>
          <a:xfrm>
            <a:off x="790502" y="9034740"/>
            <a:ext cx="1688341" cy="566460"/>
          </a:xfrm>
        </p:spPr>
        <p:txBody>
          <a:bodyPr/>
          <a:lstStyle>
            <a:lvl1pPr>
              <a:defRPr baseline="0">
                <a:solidFill>
                  <a:schemeClr val="tx2"/>
                </a:solidFill>
              </a:defRPr>
            </a:lvl1pPr>
          </a:lstStyle>
          <a:p>
            <a:fld id="{A368DADB-2CFA-AA43-9880-7F1781511E7E}" type="datetimeFigureOut">
              <a:rPr lang="en-US" smtClean="0"/>
              <a:t>5/21/21</a:t>
            </a:fld>
            <a:endParaRPr lang="en-US"/>
          </a:p>
        </p:txBody>
      </p:sp>
      <p:sp>
        <p:nvSpPr>
          <p:cNvPr id="5" name="Footer Placeholder 4"/>
          <p:cNvSpPr>
            <a:spLocks noGrp="1"/>
          </p:cNvSpPr>
          <p:nvPr>
            <p:ph type="ftr" sz="quarter" idx="11"/>
          </p:nvPr>
        </p:nvSpPr>
        <p:spPr>
          <a:xfrm>
            <a:off x="2713258" y="9034740"/>
            <a:ext cx="7374546" cy="566460"/>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322217" y="9034740"/>
            <a:ext cx="1676107" cy="566460"/>
          </a:xfrm>
        </p:spPr>
        <p:txBody>
          <a:bodyPr/>
          <a:lstStyle>
            <a:lvl1pPr>
              <a:defRPr baseline="0">
                <a:solidFill>
                  <a:schemeClr val="tx2"/>
                </a:solidFill>
              </a:defRPr>
            </a:lvl1pPr>
          </a:lstStyle>
          <a:p>
            <a:fld id="{6BFFA9DD-1372-4E4C-8487-D466CE4EC329}" type="slidenum">
              <a:rPr lang="en-US" smtClean="0"/>
              <a:t>‹#›</a:t>
            </a:fld>
            <a:endParaRPr lang="en-US"/>
          </a:p>
        </p:txBody>
      </p:sp>
      <p:grpSp>
        <p:nvGrpSpPr>
          <p:cNvPr id="8" name="Group 7"/>
          <p:cNvGrpSpPr/>
          <p:nvPr/>
        </p:nvGrpSpPr>
        <p:grpSpPr>
          <a:xfrm>
            <a:off x="790501" y="1042258"/>
            <a:ext cx="11207825" cy="7489539"/>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1284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440180" y="3213737"/>
            <a:ext cx="10081260" cy="500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368DADB-2CFA-AA43-9880-7F1781511E7E}" type="datetimeFigureOut">
              <a:rPr lang="en-US" smtClean="0"/>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26953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3116" y="873818"/>
            <a:ext cx="2087330" cy="734054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40181" y="873818"/>
            <a:ext cx="8014335" cy="734054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368DADB-2CFA-AA43-9880-7F1781511E7E}" type="datetimeFigureOut">
              <a:rPr lang="en-US" smtClean="0"/>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102420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368DADB-2CFA-AA43-9880-7F1781511E7E}" type="datetimeFigureOut">
              <a:rPr lang="en-US" smtClean="0"/>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100840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3277" y="1821906"/>
            <a:ext cx="10093619" cy="3993832"/>
          </a:xfrm>
        </p:spPr>
        <p:txBody>
          <a:bodyPr anchor="b">
            <a:normAutofit/>
          </a:bodyPr>
          <a:lstStyle>
            <a:lvl1pPr algn="r">
              <a:defRPr sz="84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803277" y="5902859"/>
            <a:ext cx="10093619" cy="1600654"/>
          </a:xfrm>
        </p:spPr>
        <p:txBody>
          <a:bodyPr/>
          <a:lstStyle>
            <a:lvl1pPr marL="0" indent="0" algn="r">
              <a:lnSpc>
                <a:spcPct val="112000"/>
              </a:lnSpc>
              <a:spcBef>
                <a:spcPts val="0"/>
              </a:spcBef>
              <a:spcAft>
                <a:spcPts val="0"/>
              </a:spcAft>
              <a:buNone/>
              <a:defRPr sz="2520">
                <a:solidFill>
                  <a:schemeClr val="tx2"/>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75854" y="9034740"/>
            <a:ext cx="1703530" cy="566460"/>
          </a:xfrm>
        </p:spPr>
        <p:txBody>
          <a:bodyPr/>
          <a:lstStyle>
            <a:lvl1pPr>
              <a:defRPr>
                <a:solidFill>
                  <a:schemeClr val="tx2"/>
                </a:solidFill>
              </a:defRPr>
            </a:lvl1pPr>
          </a:lstStyle>
          <a:p>
            <a:fld id="{A368DADB-2CFA-AA43-9880-7F1781511E7E}" type="datetimeFigureOut">
              <a:rPr lang="en-US" smtClean="0"/>
              <a:t>5/21/21</a:t>
            </a:fld>
            <a:endParaRPr lang="en-US"/>
          </a:p>
        </p:txBody>
      </p:sp>
      <p:sp>
        <p:nvSpPr>
          <p:cNvPr id="5" name="Footer Placeholder 4"/>
          <p:cNvSpPr>
            <a:spLocks noGrp="1"/>
          </p:cNvSpPr>
          <p:nvPr>
            <p:ph type="ftr" sz="quarter" idx="11"/>
          </p:nvPr>
        </p:nvSpPr>
        <p:spPr>
          <a:xfrm>
            <a:off x="2713528" y="9034740"/>
            <a:ext cx="7374546" cy="566460"/>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10322217" y="9034740"/>
            <a:ext cx="1676107" cy="566460"/>
          </a:xfrm>
        </p:spPr>
        <p:txBody>
          <a:bodyPr/>
          <a:lstStyle>
            <a:lvl1pPr>
              <a:defRPr>
                <a:solidFill>
                  <a:schemeClr val="tx2"/>
                </a:solidFill>
              </a:defRPr>
            </a:lvl1pPr>
          </a:lstStyle>
          <a:p>
            <a:fld id="{6BFFA9DD-1372-4E4C-8487-D466CE4EC329}" type="slidenum">
              <a:rPr lang="en-US" smtClean="0"/>
              <a:t>‹#›</a:t>
            </a:fld>
            <a:endParaRPr lang="en-US"/>
          </a:p>
        </p:txBody>
      </p:sp>
      <p:sp>
        <p:nvSpPr>
          <p:cNvPr id="7" name="Freeform 6"/>
          <p:cNvSpPr/>
          <p:nvPr/>
        </p:nvSpPr>
        <p:spPr bwMode="auto">
          <a:xfrm>
            <a:off x="8559561" y="2359913"/>
            <a:ext cx="3438764" cy="6171883"/>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559561" y="2359913"/>
            <a:ext cx="3438764" cy="6171883"/>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22800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440180" y="3200401"/>
            <a:ext cx="4670176" cy="501396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851673" y="3200401"/>
            <a:ext cx="4670176" cy="50139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368DADB-2CFA-AA43-9880-7F1781511E7E}" type="datetimeFigureOut">
              <a:rPr lang="en-US" smtClean="0"/>
              <a:t>5/21/21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7254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0" y="960120"/>
            <a:ext cx="10081260" cy="208026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440180" y="3276322"/>
            <a:ext cx="4670176" cy="1153477"/>
          </a:xfrm>
        </p:spPr>
        <p:txBody>
          <a:bodyPr anchor="b">
            <a:noAutofit/>
          </a:bodyPr>
          <a:lstStyle>
            <a:lvl1pPr marL="0" indent="0">
              <a:lnSpc>
                <a:spcPct val="84000"/>
              </a:lnSpc>
              <a:spcBef>
                <a:spcPts val="0"/>
              </a:spcBef>
              <a:spcAft>
                <a:spcPts val="0"/>
              </a:spcAft>
              <a:buNone/>
              <a:defRPr sz="3360" b="0" baseline="0">
                <a:solidFill>
                  <a:schemeClr val="tx2"/>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p:cNvSpPr>
            <a:spLocks noGrp="1"/>
          </p:cNvSpPr>
          <p:nvPr>
            <p:ph sz="half" idx="2"/>
          </p:nvPr>
        </p:nvSpPr>
        <p:spPr>
          <a:xfrm>
            <a:off x="1440181" y="4627292"/>
            <a:ext cx="4670175" cy="358707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851264" y="3289656"/>
            <a:ext cx="4670176" cy="1153477"/>
          </a:xfrm>
        </p:spPr>
        <p:txBody>
          <a:bodyPr anchor="b">
            <a:noAutofit/>
          </a:bodyPr>
          <a:lstStyle>
            <a:lvl1pPr marL="0" indent="0">
              <a:lnSpc>
                <a:spcPct val="84000"/>
              </a:lnSpc>
              <a:spcBef>
                <a:spcPts val="0"/>
              </a:spcBef>
              <a:spcAft>
                <a:spcPts val="0"/>
              </a:spcAft>
              <a:buNone/>
              <a:defRPr sz="3360" b="0" baseline="0">
                <a:solidFill>
                  <a:schemeClr val="tx2"/>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p:cNvSpPr>
            <a:spLocks noGrp="1"/>
          </p:cNvSpPr>
          <p:nvPr>
            <p:ph sz="quarter" idx="4"/>
          </p:nvPr>
        </p:nvSpPr>
        <p:spPr>
          <a:xfrm>
            <a:off x="6851264" y="4627292"/>
            <a:ext cx="4670176" cy="358707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368DADB-2CFA-AA43-9880-7F1781511E7E}" type="datetimeFigureOut">
              <a:rPr lang="en-US" smtClean="0"/>
              <a:t>5/21/21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139086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368DADB-2CFA-AA43-9880-7F1781511E7E}" type="datetimeFigureOut">
              <a:rPr lang="en-US" smtClean="0"/>
              <a:t>5/21/21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89879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DADB-2CFA-AA43-9880-7F1781511E7E}" type="datetimeFigureOut">
              <a:rPr lang="en-US" smtClean="0"/>
              <a:t>5/21/21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FA9DD-1372-4E4C-8487-D466CE4EC329}" type="slidenum">
              <a:rPr lang="en-US" smtClean="0"/>
              <a:t>‹#›</a:t>
            </a:fld>
            <a:endParaRPr lang="en-US"/>
          </a:p>
        </p:txBody>
      </p:sp>
    </p:spTree>
    <p:extLst>
      <p:ext uri="{BB962C8B-B14F-4D97-AF65-F5344CB8AC3E}">
        <p14:creationId xmlns:p14="http://schemas.microsoft.com/office/powerpoint/2010/main" val="60621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526"/>
            <a:ext cx="5568696" cy="9600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0095" y="960120"/>
            <a:ext cx="4048506" cy="3021038"/>
          </a:xfrm>
        </p:spPr>
        <p:txBody>
          <a:bodyPr anchor="t">
            <a:noAutofit/>
          </a:bodyPr>
          <a:lstStyle>
            <a:lvl1pPr>
              <a:lnSpc>
                <a:spcPct val="84000"/>
              </a:lnSpc>
              <a:defRPr sz="616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568821" y="960121"/>
            <a:ext cx="5472684" cy="7245350"/>
          </a:xfrm>
        </p:spPr>
        <p:txBody>
          <a:bodyPr/>
          <a:lstStyle>
            <a:lvl1pPr>
              <a:defRPr sz="2100"/>
            </a:lvl1pPr>
            <a:lvl2pPr>
              <a:defRPr sz="2100"/>
            </a:lvl2pPr>
            <a:lvl3pPr>
              <a:defRPr sz="1890"/>
            </a:lvl3pPr>
            <a:lvl4pPr>
              <a:defRPr sz="1890"/>
            </a:lvl4pPr>
            <a:lvl5pPr>
              <a:defRPr sz="1680"/>
            </a:lvl5pPr>
            <a:lvl6pPr>
              <a:defRPr sz="1680"/>
            </a:lvl6pPr>
            <a:lvl7pPr>
              <a:defRPr sz="1680"/>
            </a:lvl7pPr>
            <a:lvl8pPr>
              <a:defRPr sz="1680"/>
            </a:lvl8pPr>
            <a:lvl9pPr>
              <a:defRPr sz="168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60095" y="3998882"/>
            <a:ext cx="4048506" cy="4215478"/>
          </a:xfrm>
        </p:spPr>
        <p:txBody>
          <a:bodyPr>
            <a:normAutofit/>
          </a:bodyPr>
          <a:lstStyle>
            <a:lvl1pPr marL="0" indent="0">
              <a:lnSpc>
                <a:spcPct val="113000"/>
              </a:lnSpc>
              <a:spcBef>
                <a:spcPts val="0"/>
              </a:spcBef>
              <a:spcAft>
                <a:spcPts val="2100"/>
              </a:spcAft>
              <a:buNone/>
              <a:defRPr sz="224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a:xfrm>
            <a:off x="760096" y="9034740"/>
            <a:ext cx="1264801" cy="566460"/>
          </a:xfrm>
        </p:spPr>
        <p:txBody>
          <a:bodyPr/>
          <a:lstStyle>
            <a:lvl1pPr>
              <a:defRPr>
                <a:solidFill>
                  <a:schemeClr val="tx2"/>
                </a:solidFill>
              </a:defRPr>
            </a:lvl1pPr>
          </a:lstStyle>
          <a:p>
            <a:fld id="{A368DADB-2CFA-AA43-9880-7F1781511E7E}" type="datetimeFigureOut">
              <a:rPr lang="en-US" smtClean="0"/>
              <a:t>5/21/21</a:t>
            </a:fld>
            <a:endParaRPr lang="en-US"/>
          </a:p>
        </p:txBody>
      </p:sp>
      <p:sp>
        <p:nvSpPr>
          <p:cNvPr id="6" name="Footer Placeholder 5"/>
          <p:cNvSpPr>
            <a:spLocks noGrp="1"/>
          </p:cNvSpPr>
          <p:nvPr>
            <p:ph type="ftr" sz="quarter" idx="11"/>
          </p:nvPr>
        </p:nvSpPr>
        <p:spPr>
          <a:xfrm>
            <a:off x="2316243" y="9034740"/>
            <a:ext cx="2492358" cy="566460"/>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0377298" y="9034740"/>
            <a:ext cx="1676107" cy="566460"/>
          </a:xfrm>
        </p:spPr>
        <p:txBody>
          <a:bodyPr/>
          <a:lstStyle>
            <a:lvl1pPr>
              <a:defRPr>
                <a:solidFill>
                  <a:schemeClr val="tx2"/>
                </a:solidFill>
              </a:defRPr>
            </a:lvl1pPr>
          </a:lstStyle>
          <a:p>
            <a:fld id="{6BFFA9DD-1372-4E4C-8487-D466CE4EC329}" type="slidenum">
              <a:rPr lang="en-US" smtClean="0"/>
              <a:t>‹#›</a:t>
            </a:fld>
            <a:endParaRPr lang="en-US"/>
          </a:p>
        </p:txBody>
      </p:sp>
      <p:sp>
        <p:nvSpPr>
          <p:cNvPr id="9" name="Rectangle 8"/>
          <p:cNvSpPr/>
          <p:nvPr/>
        </p:nvSpPr>
        <p:spPr>
          <a:xfrm>
            <a:off x="5568696" y="526"/>
            <a:ext cx="240030" cy="960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568696" y="526"/>
            <a:ext cx="240030" cy="960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229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526"/>
            <a:ext cx="5568696" cy="9600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0095" y="960120"/>
            <a:ext cx="4048506" cy="3021038"/>
          </a:xfrm>
        </p:spPr>
        <p:txBody>
          <a:bodyPr anchor="t">
            <a:normAutofit/>
          </a:bodyPr>
          <a:lstStyle>
            <a:lvl1pPr>
              <a:lnSpc>
                <a:spcPct val="84000"/>
              </a:lnSpc>
              <a:defRPr sz="616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808726" y="2"/>
            <a:ext cx="6992874" cy="9601199"/>
          </a:xfrm>
        </p:spPr>
        <p:txBody>
          <a:bodyPr anchor="t">
            <a:normAutofit/>
          </a:bodyPr>
          <a:lstStyle>
            <a:lvl1pPr marL="0" indent="0">
              <a:buNone/>
              <a:defRPr sz="2100"/>
            </a:lvl1pPr>
            <a:lvl2pPr marL="480060" indent="0">
              <a:buNone/>
              <a:defRPr sz="2100"/>
            </a:lvl2pPr>
            <a:lvl3pPr marL="960120" indent="0">
              <a:buNone/>
              <a:defRPr sz="210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760095" y="3998355"/>
            <a:ext cx="4048506" cy="4216005"/>
          </a:xfrm>
        </p:spPr>
        <p:txBody>
          <a:bodyPr>
            <a:normAutofit/>
          </a:bodyPr>
          <a:lstStyle>
            <a:lvl1pPr marL="0" indent="0">
              <a:lnSpc>
                <a:spcPct val="113000"/>
              </a:lnSpc>
              <a:spcBef>
                <a:spcPts val="0"/>
              </a:spcBef>
              <a:spcAft>
                <a:spcPts val="2100"/>
              </a:spcAft>
              <a:buNone/>
              <a:defRPr sz="224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a:xfrm>
            <a:off x="760096" y="9034740"/>
            <a:ext cx="1264801" cy="566460"/>
          </a:xfrm>
        </p:spPr>
        <p:txBody>
          <a:bodyPr/>
          <a:lstStyle>
            <a:lvl1pPr>
              <a:defRPr>
                <a:solidFill>
                  <a:schemeClr val="tx2"/>
                </a:solidFill>
              </a:defRPr>
            </a:lvl1pPr>
          </a:lstStyle>
          <a:p>
            <a:fld id="{A368DADB-2CFA-AA43-9880-7F1781511E7E}" type="datetimeFigureOut">
              <a:rPr lang="en-US" smtClean="0"/>
              <a:t>5/21/21</a:t>
            </a:fld>
            <a:endParaRPr lang="en-US"/>
          </a:p>
        </p:txBody>
      </p:sp>
      <p:sp>
        <p:nvSpPr>
          <p:cNvPr id="6" name="Footer Placeholder 5"/>
          <p:cNvSpPr>
            <a:spLocks noGrp="1"/>
          </p:cNvSpPr>
          <p:nvPr>
            <p:ph type="ftr" sz="quarter" idx="11"/>
          </p:nvPr>
        </p:nvSpPr>
        <p:spPr>
          <a:xfrm>
            <a:off x="2316243" y="9034740"/>
            <a:ext cx="2492358" cy="566460"/>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377298" y="9034740"/>
            <a:ext cx="1676107" cy="566460"/>
          </a:xfrm>
        </p:spPr>
        <p:txBody>
          <a:bodyPr/>
          <a:lstStyle>
            <a:lvl1pPr>
              <a:defRPr>
                <a:solidFill>
                  <a:schemeClr val="tx2"/>
                </a:solidFill>
              </a:defRPr>
            </a:lvl1pPr>
          </a:lstStyle>
          <a:p>
            <a:fld id="{6BFFA9DD-1372-4E4C-8487-D466CE4EC329}" type="slidenum">
              <a:rPr lang="en-US" smtClean="0"/>
              <a:t>‹#›</a:t>
            </a:fld>
            <a:endParaRPr lang="en-US"/>
          </a:p>
        </p:txBody>
      </p:sp>
      <p:sp>
        <p:nvSpPr>
          <p:cNvPr id="9" name="Rectangle 8"/>
          <p:cNvSpPr/>
          <p:nvPr/>
        </p:nvSpPr>
        <p:spPr>
          <a:xfrm>
            <a:off x="5568696" y="526"/>
            <a:ext cx="240030" cy="960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568696" y="526"/>
            <a:ext cx="240030" cy="960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2601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960120"/>
            <a:ext cx="10081260" cy="208026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40180" y="3200400"/>
            <a:ext cx="10081260" cy="50139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60182" y="9034740"/>
            <a:ext cx="1264801" cy="566460"/>
          </a:xfrm>
          <a:prstGeom prst="rect">
            <a:avLst/>
          </a:prstGeom>
        </p:spPr>
        <p:txBody>
          <a:bodyPr vert="horz" lIns="91440" tIns="45720" rIns="91440" bIns="45720" rtlCol="0" anchor="ctr"/>
          <a:lstStyle>
            <a:lvl1pPr algn="l">
              <a:defRPr sz="1400" baseline="0">
                <a:solidFill>
                  <a:schemeClr val="tx2"/>
                </a:solidFill>
              </a:defRPr>
            </a:lvl1pPr>
          </a:lstStyle>
          <a:p>
            <a:fld id="{A368DADB-2CFA-AA43-9880-7F1781511E7E}" type="datetimeFigureOut">
              <a:rPr lang="en-US" smtClean="0"/>
              <a:t>5/21/21</a:t>
            </a:fld>
            <a:endParaRPr lang="en-US"/>
          </a:p>
        </p:txBody>
      </p:sp>
      <p:sp>
        <p:nvSpPr>
          <p:cNvPr id="5" name="Footer Placeholder 4"/>
          <p:cNvSpPr>
            <a:spLocks noGrp="1"/>
          </p:cNvSpPr>
          <p:nvPr>
            <p:ph type="ftr" sz="quarter" idx="3"/>
          </p:nvPr>
        </p:nvSpPr>
        <p:spPr>
          <a:xfrm>
            <a:off x="3038243" y="9034740"/>
            <a:ext cx="6594872" cy="566460"/>
          </a:xfrm>
          <a:prstGeom prst="rect">
            <a:avLst/>
          </a:prstGeom>
        </p:spPr>
        <p:txBody>
          <a:bodyPr vert="horz" lIns="91440" tIns="45720" rIns="91440" bIns="45720" rtlCol="0" anchor="ctr"/>
          <a:lstStyle>
            <a:lvl1pPr algn="l">
              <a:defRPr sz="1400" baseline="0">
                <a:solidFill>
                  <a:schemeClr val="tx2"/>
                </a:solidFill>
              </a:defRPr>
            </a:lvl1pPr>
          </a:lstStyle>
          <a:p>
            <a:endParaRPr lang="en-US"/>
          </a:p>
        </p:txBody>
      </p:sp>
      <p:sp>
        <p:nvSpPr>
          <p:cNvPr id="6" name="Slide Number Placeholder 5"/>
          <p:cNvSpPr>
            <a:spLocks noGrp="1"/>
          </p:cNvSpPr>
          <p:nvPr>
            <p:ph type="sldNum" sz="quarter" idx="4"/>
          </p:nvPr>
        </p:nvSpPr>
        <p:spPr>
          <a:xfrm>
            <a:off x="9946373" y="9034740"/>
            <a:ext cx="1676107" cy="566460"/>
          </a:xfrm>
          <a:prstGeom prst="rect">
            <a:avLst/>
          </a:prstGeom>
        </p:spPr>
        <p:txBody>
          <a:bodyPr vert="horz" lIns="91440" tIns="45720" rIns="91440" bIns="45720" rtlCol="0" anchor="ctr"/>
          <a:lstStyle>
            <a:lvl1pPr algn="r">
              <a:defRPr sz="1400" baseline="0">
                <a:solidFill>
                  <a:schemeClr val="tx2"/>
                </a:solidFill>
              </a:defRPr>
            </a:lvl1pPr>
          </a:lstStyle>
          <a:p>
            <a:fld id="{6BFFA9DD-1372-4E4C-8487-D466CE4EC329}" type="slidenum">
              <a:rPr lang="en-US" smtClean="0"/>
              <a:t>‹#›</a:t>
            </a:fld>
            <a:endParaRPr lang="en-US"/>
          </a:p>
        </p:txBody>
      </p:sp>
      <p:sp>
        <p:nvSpPr>
          <p:cNvPr id="9" name="Rectangle 8"/>
          <p:cNvSpPr/>
          <p:nvPr/>
        </p:nvSpPr>
        <p:spPr>
          <a:xfrm>
            <a:off x="501999" y="526"/>
            <a:ext cx="240030" cy="960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501999" y="526"/>
            <a:ext cx="240030" cy="960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875604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60120" rtl="0" eaLnBrk="1" latinLnBrk="0" hangingPunct="1">
        <a:lnSpc>
          <a:spcPct val="89000"/>
        </a:lnSpc>
        <a:spcBef>
          <a:spcPct val="0"/>
        </a:spcBef>
        <a:buNone/>
        <a:defRPr sz="6160" kern="1200" baseline="0">
          <a:solidFill>
            <a:schemeClr val="tx2"/>
          </a:solidFill>
          <a:latin typeface="+mj-lt"/>
          <a:ea typeface="+mj-ea"/>
          <a:cs typeface="+mj-cs"/>
        </a:defRPr>
      </a:lvl1pPr>
    </p:titleStyle>
    <p:bodyStyle>
      <a:lvl1pPr marL="537667" indent="-537667" algn="l" defTabSz="960120" rtl="0" eaLnBrk="1" latinLnBrk="0" hangingPunct="1">
        <a:lnSpc>
          <a:spcPct val="94000"/>
        </a:lnSpc>
        <a:spcBef>
          <a:spcPts val="1400"/>
        </a:spcBef>
        <a:spcAft>
          <a:spcPts val="280"/>
        </a:spcAft>
        <a:buFont typeface="Franklin Gothic Book" panose="020B0503020102020204" pitchFamily="34" charset="0"/>
        <a:buChar char="■"/>
        <a:defRPr sz="2800" kern="1200" baseline="0">
          <a:solidFill>
            <a:schemeClr val="tx2"/>
          </a:solidFill>
          <a:latin typeface="+mn-lt"/>
          <a:ea typeface="+mn-ea"/>
          <a:cs typeface="+mn-cs"/>
        </a:defRPr>
      </a:lvl1pPr>
      <a:lvl2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2800" i="1" kern="1200" baseline="0">
          <a:solidFill>
            <a:schemeClr val="tx2"/>
          </a:solidFill>
          <a:latin typeface="+mn-lt"/>
          <a:ea typeface="+mn-ea"/>
          <a:cs typeface="+mn-cs"/>
        </a:defRPr>
      </a:lvl2pPr>
      <a:lvl3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2520" kern="1200" baseline="0">
          <a:solidFill>
            <a:schemeClr val="tx2"/>
          </a:solidFill>
          <a:latin typeface="+mn-lt"/>
          <a:ea typeface="+mn-ea"/>
          <a:cs typeface="+mn-cs"/>
        </a:defRPr>
      </a:lvl3pPr>
      <a:lvl4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2520" i="1" kern="1200" baseline="0">
          <a:solidFill>
            <a:schemeClr val="tx2"/>
          </a:solidFill>
          <a:latin typeface="+mn-lt"/>
          <a:ea typeface="+mn-ea"/>
          <a:cs typeface="+mn-cs"/>
        </a:defRPr>
      </a:lvl4pPr>
      <a:lvl5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2240" kern="1200" baseline="0">
          <a:solidFill>
            <a:schemeClr val="tx2"/>
          </a:solidFill>
          <a:latin typeface="+mn-lt"/>
          <a:ea typeface="+mn-ea"/>
          <a:cs typeface="+mn-cs"/>
        </a:defRPr>
      </a:lvl5pPr>
      <a:lvl6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2240" i="1" kern="1200" baseline="0">
          <a:solidFill>
            <a:schemeClr val="tx2"/>
          </a:solidFill>
          <a:latin typeface="+mn-lt"/>
          <a:ea typeface="+mn-ea"/>
          <a:cs typeface="+mn-cs"/>
        </a:defRPr>
      </a:lvl6pPr>
      <a:lvl7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1960" kern="1200" baseline="0">
          <a:solidFill>
            <a:schemeClr val="tx2"/>
          </a:solidFill>
          <a:latin typeface="+mn-lt"/>
          <a:ea typeface="+mn-ea"/>
          <a:cs typeface="+mn-cs"/>
        </a:defRPr>
      </a:lvl7pPr>
      <a:lvl8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1960" i="1" kern="1200" baseline="0">
          <a:solidFill>
            <a:schemeClr val="tx2"/>
          </a:solidFill>
          <a:latin typeface="+mn-lt"/>
          <a:ea typeface="+mn-ea"/>
          <a:cs typeface="+mn-cs"/>
        </a:defRPr>
      </a:lvl8pPr>
      <a:lvl9pPr marL="537667" indent="-537667" algn="l" defTabSz="960120" rtl="0" eaLnBrk="1" latinLnBrk="0" hangingPunct="1">
        <a:lnSpc>
          <a:spcPct val="94000"/>
        </a:lnSpc>
        <a:spcBef>
          <a:spcPts val="700"/>
        </a:spcBef>
        <a:spcAft>
          <a:spcPts val="280"/>
        </a:spcAft>
        <a:buFont typeface="Franklin Gothic Book" panose="020B0503020102020204" pitchFamily="34" charset="0"/>
        <a:buChar char="■"/>
        <a:defRPr sz="1960" kern="1200" baseline="0">
          <a:solidFill>
            <a:schemeClr val="tx2"/>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guide id="11" orient="horz" pos="1915" userDrawn="1">
          <p15:clr>
            <a:srgbClr val="F26B43"/>
          </p15:clr>
        </p15:guide>
        <p15:guide id="12" orient="horz" pos="2016" userDrawn="1">
          <p15:clr>
            <a:srgbClr val="F26B43"/>
          </p15:clr>
        </p15:guide>
        <p15:guide id="13" orient="horz" pos="5174" userDrawn="1">
          <p15:clr>
            <a:srgbClr val="F26B43"/>
          </p15:clr>
        </p15:guide>
        <p15:guide id="14" orient="horz" pos="605" userDrawn="1">
          <p15:clr>
            <a:srgbClr val="F26B43"/>
          </p15:clr>
        </p15:guide>
        <p15:guide id="15" orient="horz" pos="2117" userDrawn="1">
          <p15:clr>
            <a:srgbClr val="F26B43"/>
          </p15:clr>
        </p15:guide>
        <p15:guide id="16" pos="7258" userDrawn="1">
          <p15:clr>
            <a:srgbClr val="F26B43"/>
          </p15:clr>
        </p15:guide>
        <p15:guide id="17" pos="983"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hyperlink" Target="https://www.flickr.com/photos/day_and_night/albums/72157616373710021/with/3421295108/" TargetMode="External"/><Relationship Id="rId6" Type="http://schemas.openxmlformats.org/officeDocument/2006/relationships/hyperlink" Target="https://www.flickr.com/photos/day_and_night/albums/72157613116278197/with/3239106352/" TargetMode="External"/><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 Id="rId3" Type="http://schemas.openxmlformats.org/officeDocument/2006/relationships/hyperlink" Target="https://www.flickr.com/photos/day_and_night/albums/7215763503766130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lickr.com/photos/day_and_night/albums/with/7215763503766130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1" y="3505200"/>
            <a:ext cx="4898572" cy="1754326"/>
          </a:xfrm>
          <a:prstGeom prst="rect">
            <a:avLst/>
          </a:prstGeom>
          <a:noFill/>
        </p:spPr>
        <p:txBody>
          <a:bodyPr wrap="square" rtlCol="0">
            <a:spAutoFit/>
          </a:bodyPr>
          <a:lstStyle/>
          <a:p>
            <a:pPr algn="ctr"/>
            <a:r>
              <a:rPr lang="en-US" sz="5400" b="1" u="sng" dirty="0"/>
              <a:t>Task 1 </a:t>
            </a:r>
          </a:p>
          <a:p>
            <a:pPr algn="ctr"/>
            <a:r>
              <a:rPr lang="en-US" sz="5400" b="1" u="sng" dirty="0"/>
              <a:t>FMP Research</a:t>
            </a:r>
          </a:p>
        </p:txBody>
      </p:sp>
    </p:spTree>
    <p:extLst>
      <p:ext uri="{BB962C8B-B14F-4D97-AF65-F5344CB8AC3E}">
        <p14:creationId xmlns:p14="http://schemas.microsoft.com/office/powerpoint/2010/main" val="19156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458308" cy="830997"/>
          </a:xfrm>
          <a:prstGeom prst="rect">
            <a:avLst/>
          </a:prstGeom>
          <a:noFill/>
        </p:spPr>
        <p:txBody>
          <a:bodyPr wrap="square" rtlCol="0">
            <a:spAutoFit/>
          </a:bodyPr>
          <a:lstStyle/>
          <a:p>
            <a:r>
              <a:rPr lang="en-US" sz="2800" b="1" u="sng" dirty="0"/>
              <a:t>FMP Research</a:t>
            </a:r>
          </a:p>
          <a:p>
            <a:r>
              <a:rPr lang="en-US" sz="1800" b="1" u="sng" dirty="0"/>
              <a:t>Idea 3 Conclusion</a:t>
            </a:r>
          </a:p>
        </p:txBody>
      </p:sp>
      <p:sp>
        <p:nvSpPr>
          <p:cNvPr id="2" name="TextBox 1">
            <a:extLst>
              <a:ext uri="{FF2B5EF4-FFF2-40B4-BE49-F238E27FC236}">
                <a16:creationId xmlns="" xmlns:a16="http://schemas.microsoft.com/office/drawing/2014/main" id="{3C143B19-A9EB-4361-A5E9-1896ABB37F95}"/>
              </a:ext>
            </a:extLst>
          </p:cNvPr>
          <p:cNvSpPr txBox="1"/>
          <p:nvPr/>
        </p:nvSpPr>
        <p:spPr>
          <a:xfrm>
            <a:off x="1242646" y="1465385"/>
            <a:ext cx="10245969" cy="6934014"/>
          </a:xfrm>
          <a:prstGeom prst="rect">
            <a:avLst/>
          </a:prstGeom>
          <a:noFill/>
        </p:spPr>
        <p:txBody>
          <a:bodyPr wrap="square" rtlCol="0">
            <a:spAutoFit/>
          </a:bodyPr>
          <a:lstStyle/>
          <a:p>
            <a:r>
              <a:rPr lang="en-GB" dirty="0"/>
              <a:t>I think this idea is my best choice because I have done much more research into than the others. I don</a:t>
            </a:r>
            <a:r>
              <a:rPr lang="mr-IN" dirty="0"/>
              <a:t>’</a:t>
            </a:r>
            <a:r>
              <a:rPr lang="en-GB" dirty="0"/>
              <a:t>t want this game to be a similar to other so I may try a different style. 1 idea I had is making the world illuminated so everything glows in a night time world. I think I can improve the horror aspect with this because I could make the main enemy a shadow that you cant see but it affect the glow when it touches it.</a:t>
            </a:r>
          </a:p>
          <a:p>
            <a:endParaRPr lang="en-GB" dirty="0"/>
          </a:p>
          <a:p>
            <a:r>
              <a:rPr lang="en-GB" dirty="0"/>
              <a:t>Because my environment is a forest I could make the only glowing parts the plant life and the animals, the pathway could just dark but is lit up by the trees around it.</a:t>
            </a:r>
          </a:p>
          <a:p>
            <a:endParaRPr lang="en-GB" dirty="0"/>
          </a:p>
          <a:p>
            <a:r>
              <a:rPr lang="en-GB" dirty="0"/>
              <a:t>With the time I have I think I could make this VR game how I would want it to be. Prioritise the practical work and less of the research but still enough to show that I have done a good amount of research. VR games will require a lot of testing so I will have to leave some time in the day for that.</a:t>
            </a:r>
          </a:p>
          <a:p>
            <a:endParaRPr lang="en-GB" dirty="0"/>
          </a:p>
          <a:p>
            <a:endParaRPr lang="en-GB" dirty="0"/>
          </a:p>
          <a:p>
            <a:r>
              <a:rPr lang="en-GB" dirty="0"/>
              <a:t>I'm going to go with this idea of a VR horror game based in a forest that is all glowing. My theme of Shadows also works with the glowing part because it makes it harder to see the enemy</a:t>
            </a:r>
          </a:p>
          <a:p>
            <a:endParaRPr lang="en-GB" dirty="0"/>
          </a:p>
          <a:p>
            <a:endParaRPr lang="en-GB" dirty="0"/>
          </a:p>
          <a:p>
            <a:endParaRPr lang="en-GB" dirty="0"/>
          </a:p>
        </p:txBody>
      </p:sp>
    </p:spTree>
    <p:extLst>
      <p:ext uri="{BB962C8B-B14F-4D97-AF65-F5344CB8AC3E}">
        <p14:creationId xmlns:p14="http://schemas.microsoft.com/office/powerpoint/2010/main" val="149735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115283" cy="830997"/>
          </a:xfrm>
          <a:prstGeom prst="rect">
            <a:avLst/>
          </a:prstGeom>
          <a:noFill/>
        </p:spPr>
        <p:txBody>
          <a:bodyPr wrap="square" rtlCol="0">
            <a:spAutoFit/>
          </a:bodyPr>
          <a:lstStyle/>
          <a:p>
            <a:r>
              <a:rPr lang="en-US" sz="2800" b="1" u="sng" dirty="0"/>
              <a:t>FMP Research</a:t>
            </a:r>
          </a:p>
          <a:p>
            <a:r>
              <a:rPr lang="en-US" sz="1800" b="1" u="sng" dirty="0"/>
              <a:t>Chosen theme research</a:t>
            </a:r>
          </a:p>
        </p:txBody>
      </p:sp>
      <p:sp>
        <p:nvSpPr>
          <p:cNvPr id="2" name="TextBox 1"/>
          <p:cNvSpPr txBox="1"/>
          <p:nvPr/>
        </p:nvSpPr>
        <p:spPr>
          <a:xfrm>
            <a:off x="1175658" y="1360715"/>
            <a:ext cx="10319657" cy="6663747"/>
          </a:xfrm>
          <a:prstGeom prst="rect">
            <a:avLst/>
          </a:prstGeom>
          <a:noFill/>
        </p:spPr>
        <p:txBody>
          <a:bodyPr wrap="square" rtlCol="0">
            <a:spAutoFit/>
          </a:bodyPr>
          <a:lstStyle/>
          <a:p>
            <a:r>
              <a:rPr lang="en-US" sz="2000" dirty="0"/>
              <a:t>The research I am going to do for this idea is:</a:t>
            </a:r>
          </a:p>
          <a:p>
            <a:pPr marL="342900" indent="-342900">
              <a:buFontTx/>
              <a:buChar char="-"/>
            </a:pPr>
            <a:r>
              <a:rPr lang="en-US" sz="2000" dirty="0"/>
              <a:t>Horror Games</a:t>
            </a:r>
          </a:p>
          <a:p>
            <a:pPr marL="342900" indent="-342900">
              <a:buFontTx/>
              <a:buChar char="-"/>
            </a:pPr>
            <a:r>
              <a:rPr lang="en-US" sz="2000" dirty="0"/>
              <a:t>VR Games</a:t>
            </a:r>
          </a:p>
          <a:p>
            <a:pPr marL="342900" indent="-342900">
              <a:buFontTx/>
              <a:buChar char="-"/>
            </a:pPr>
            <a:r>
              <a:rPr lang="en-US" sz="2000" dirty="0"/>
              <a:t>Shadows and history</a:t>
            </a:r>
          </a:p>
          <a:p>
            <a:pPr marL="342900" indent="-342900">
              <a:buFontTx/>
              <a:buChar char="-"/>
            </a:pPr>
            <a:r>
              <a:rPr lang="en-US" sz="2000" dirty="0"/>
              <a:t>Plants/glowing plants</a:t>
            </a:r>
          </a:p>
          <a:p>
            <a:pPr marL="342900" indent="-342900">
              <a:buFontTx/>
              <a:buChar char="-"/>
            </a:pPr>
            <a:r>
              <a:rPr lang="en-US" sz="2000" dirty="0"/>
              <a:t>Glowing animals</a:t>
            </a:r>
          </a:p>
          <a:p>
            <a:pPr marL="342900" indent="-342900">
              <a:buFontTx/>
              <a:buChar char="-"/>
            </a:pPr>
            <a:endParaRPr lang="en-US" sz="2000" dirty="0"/>
          </a:p>
          <a:p>
            <a:r>
              <a:rPr lang="en-US" sz="2000" dirty="0"/>
              <a:t>I will look at other horror games to see of how they used horror with there environments. Games like The Blair witch I will use as reference because they both use there environment to create atmosphere.</a:t>
            </a:r>
          </a:p>
          <a:p>
            <a:endParaRPr lang="en-US" sz="2000" dirty="0"/>
          </a:p>
          <a:p>
            <a:r>
              <a:rPr lang="en-US" sz="2000" dirty="0"/>
              <a:t>Research into shadows shows me what makes people so scared of them and also the fear of not being able to see what is there. I can use this research to add to the horror aspect of my game. </a:t>
            </a:r>
          </a:p>
          <a:p>
            <a:endParaRPr lang="en-US" sz="2000" dirty="0"/>
          </a:p>
          <a:p>
            <a:r>
              <a:rPr lang="en-US" sz="2000" dirty="0"/>
              <a:t>I would like to add real glowing plants into my environment. Some plants and mushrooms do give off some light which I would like to use. Similar to some animals that also glow, I would like to use these to add more to the environment</a:t>
            </a:r>
          </a:p>
          <a:p>
            <a:endParaRPr lang="en-US" sz="2000" dirty="0"/>
          </a:p>
          <a:p>
            <a:r>
              <a:rPr lang="en-US" sz="2000" dirty="0"/>
              <a:t>A main thing I will research is how to make a VR game and how to use the VR aspect to the game advantage. Like hearing something but you cant see it.</a:t>
            </a:r>
          </a:p>
        </p:txBody>
      </p:sp>
    </p:spTree>
    <p:extLst>
      <p:ext uri="{BB962C8B-B14F-4D97-AF65-F5344CB8AC3E}">
        <p14:creationId xmlns:p14="http://schemas.microsoft.com/office/powerpoint/2010/main" val="5716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115283" cy="1077218"/>
          </a:xfrm>
          <a:prstGeom prst="rect">
            <a:avLst/>
          </a:prstGeom>
          <a:noFill/>
        </p:spPr>
        <p:txBody>
          <a:bodyPr wrap="square" rtlCol="0">
            <a:spAutoFit/>
          </a:bodyPr>
          <a:lstStyle/>
          <a:p>
            <a:r>
              <a:rPr lang="en-US" sz="2800" b="1" u="sng" dirty="0"/>
              <a:t>FMP Research</a:t>
            </a:r>
          </a:p>
          <a:p>
            <a:r>
              <a:rPr lang="en-US" sz="1800" b="1" u="sng" dirty="0"/>
              <a:t>Exploration of concept related to chosen theme</a:t>
            </a:r>
          </a:p>
        </p:txBody>
      </p:sp>
      <p:sp>
        <p:nvSpPr>
          <p:cNvPr id="2" name="TextBox 1"/>
          <p:cNvSpPr txBox="1"/>
          <p:nvPr/>
        </p:nvSpPr>
        <p:spPr>
          <a:xfrm>
            <a:off x="1338943" y="1621971"/>
            <a:ext cx="10091057" cy="4979248"/>
          </a:xfrm>
          <a:prstGeom prst="rect">
            <a:avLst/>
          </a:prstGeom>
          <a:noFill/>
        </p:spPr>
        <p:txBody>
          <a:bodyPr wrap="square" rtlCol="0">
            <a:spAutoFit/>
          </a:bodyPr>
          <a:lstStyle/>
          <a:p>
            <a:r>
              <a:rPr lang="en-US" dirty="0"/>
              <a:t>With my theme being shadows I'm going to represent this by having the enemy as a shadow that affects the glow around it. The shadow will float around over the glowing grass so you can sort of tell where it is. With my world being all illuminated there will be a lot of shaded places in the world. I could represent which way the player has to go by it being a path of light. Anywhere that is all dark could be a danger zone and the enemy instantly finds you, which teaches the player to stay in the light. </a:t>
            </a:r>
          </a:p>
          <a:p>
            <a:endParaRPr lang="en-US" dirty="0"/>
          </a:p>
          <a:p>
            <a:r>
              <a:rPr lang="en-US" dirty="0"/>
              <a:t>I may give the player a torch to make it feel like they can help themselves but it can only be used for a couple seconds at a time. The only bad thing about this is that it will take away the light of the world around the player. </a:t>
            </a:r>
          </a:p>
          <a:p>
            <a:endParaRPr lang="en-US" dirty="0"/>
          </a:p>
          <a:p>
            <a:r>
              <a:rPr lang="en-US" dirty="0"/>
              <a:t>I want to make the player think that being in light is safe and anything that is dark means that the enemy is there. </a:t>
            </a:r>
          </a:p>
          <a:p>
            <a:endParaRPr lang="en-US" dirty="0"/>
          </a:p>
          <a:p>
            <a:endParaRPr lang="en-US" dirty="0"/>
          </a:p>
        </p:txBody>
      </p:sp>
    </p:spTree>
    <p:extLst>
      <p:ext uri="{BB962C8B-B14F-4D97-AF65-F5344CB8AC3E}">
        <p14:creationId xmlns:p14="http://schemas.microsoft.com/office/powerpoint/2010/main" val="81245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466492" cy="800219"/>
          </a:xfrm>
          <a:prstGeom prst="rect">
            <a:avLst/>
          </a:prstGeom>
          <a:noFill/>
        </p:spPr>
        <p:txBody>
          <a:bodyPr wrap="square" rtlCol="0">
            <a:spAutoFit/>
          </a:bodyPr>
          <a:lstStyle/>
          <a:p>
            <a:r>
              <a:rPr lang="en-US" sz="2800" b="1" u="sng" dirty="0"/>
              <a:t>FMP Research</a:t>
            </a:r>
          </a:p>
          <a:p>
            <a:r>
              <a:rPr lang="en-US" sz="1800" b="1" u="sng" dirty="0"/>
              <a:t>Mood board ‘intended’ design annotated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0" y="1409620"/>
            <a:ext cx="11819830" cy="6648655"/>
          </a:xfrm>
          <a:prstGeom prst="rect">
            <a:avLst/>
          </a:prstGeom>
        </p:spPr>
      </p:pic>
      <p:sp>
        <p:nvSpPr>
          <p:cNvPr id="3" name="TextBox 2"/>
          <p:cNvSpPr txBox="1"/>
          <p:nvPr/>
        </p:nvSpPr>
        <p:spPr>
          <a:xfrm>
            <a:off x="9030989" y="210839"/>
            <a:ext cx="3709450" cy="923330"/>
          </a:xfrm>
          <a:prstGeom prst="rect">
            <a:avLst/>
          </a:prstGeom>
          <a:noFill/>
        </p:spPr>
        <p:txBody>
          <a:bodyPr wrap="square" rtlCol="0">
            <a:spAutoFit/>
          </a:bodyPr>
          <a:lstStyle/>
          <a:p>
            <a:r>
              <a:rPr lang="en-US" sz="1800" dirty="0"/>
              <a:t>Since I'm going to add a river to my world I may as well add in oceanic animals that can glow.</a:t>
            </a:r>
          </a:p>
        </p:txBody>
      </p:sp>
      <p:cxnSp>
        <p:nvCxnSpPr>
          <p:cNvPr id="6" name="Straight Arrow Connector 5"/>
          <p:cNvCxnSpPr/>
          <p:nvPr/>
        </p:nvCxnSpPr>
        <p:spPr>
          <a:xfrm flipH="1">
            <a:off x="10276114" y="1132114"/>
            <a:ext cx="609600" cy="6749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8142810" y="8469086"/>
            <a:ext cx="4658790" cy="1200329"/>
          </a:xfrm>
          <a:prstGeom prst="rect">
            <a:avLst/>
          </a:prstGeom>
          <a:noFill/>
        </p:spPr>
        <p:txBody>
          <a:bodyPr wrap="square" rtlCol="0">
            <a:spAutoFit/>
          </a:bodyPr>
          <a:lstStyle/>
          <a:p>
            <a:r>
              <a:rPr lang="en-US" sz="1800" dirty="0"/>
              <a:t>I need to keep in mind that this is going to be a VR game and not a normal pc game, the controls and how its perceived will be different from normal</a:t>
            </a:r>
          </a:p>
        </p:txBody>
      </p:sp>
      <p:cxnSp>
        <p:nvCxnSpPr>
          <p:cNvPr id="8" name="Straight Arrow Connector 7"/>
          <p:cNvCxnSpPr>
            <a:cxnSpLocks/>
            <a:stCxn id="7" idx="0"/>
          </p:cNvCxnSpPr>
          <p:nvPr/>
        </p:nvCxnSpPr>
        <p:spPr>
          <a:xfrm flipH="1" flipV="1">
            <a:off x="10074685" y="7322904"/>
            <a:ext cx="397520" cy="11461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814638" y="7999603"/>
            <a:ext cx="3320144" cy="646331"/>
          </a:xfrm>
          <a:prstGeom prst="rect">
            <a:avLst/>
          </a:prstGeom>
          <a:noFill/>
        </p:spPr>
        <p:txBody>
          <a:bodyPr wrap="square" rtlCol="0">
            <a:spAutoFit/>
          </a:bodyPr>
          <a:lstStyle/>
          <a:p>
            <a:r>
              <a:rPr lang="en-US" sz="1800" dirty="0"/>
              <a:t>Reference for the wooden cabin in my game.</a:t>
            </a:r>
          </a:p>
        </p:txBody>
      </p:sp>
      <p:cxnSp>
        <p:nvCxnSpPr>
          <p:cNvPr id="12" name="Straight Arrow Connector 11"/>
          <p:cNvCxnSpPr>
            <a:cxnSpLocks/>
            <a:stCxn id="11" idx="0"/>
          </p:cNvCxnSpPr>
          <p:nvPr/>
        </p:nvCxnSpPr>
        <p:spPr>
          <a:xfrm flipV="1">
            <a:off x="3474710" y="7440046"/>
            <a:ext cx="134066" cy="559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 xmlns:a16="http://schemas.microsoft.com/office/drawing/2014/main" id="{0C3F8FBE-F9AB-4C00-89DA-C3C369D8B254}"/>
              </a:ext>
            </a:extLst>
          </p:cNvPr>
          <p:cNvSpPr txBox="1"/>
          <p:nvPr/>
        </p:nvSpPr>
        <p:spPr>
          <a:xfrm>
            <a:off x="4466492" y="406744"/>
            <a:ext cx="3967645" cy="923330"/>
          </a:xfrm>
          <a:prstGeom prst="rect">
            <a:avLst/>
          </a:prstGeom>
          <a:noFill/>
        </p:spPr>
        <p:txBody>
          <a:bodyPr wrap="square" rtlCol="0">
            <a:spAutoFit/>
          </a:bodyPr>
          <a:lstStyle/>
          <a:p>
            <a:r>
              <a:rPr lang="en-GB" sz="1800" dirty="0"/>
              <a:t>Can have mushrooms around the pathway to show where it is. Also to add more diverse plant life in the world</a:t>
            </a:r>
          </a:p>
        </p:txBody>
      </p:sp>
      <p:cxnSp>
        <p:nvCxnSpPr>
          <p:cNvPr id="10" name="Straight Arrow Connector 9">
            <a:extLst>
              <a:ext uri="{FF2B5EF4-FFF2-40B4-BE49-F238E27FC236}">
                <a16:creationId xmlns="" xmlns:a16="http://schemas.microsoft.com/office/drawing/2014/main" id="{C72BE031-D69A-42CE-B38C-B19A468CA0C9}"/>
              </a:ext>
            </a:extLst>
          </p:cNvPr>
          <p:cNvCxnSpPr>
            <a:cxnSpLocks/>
          </p:cNvCxnSpPr>
          <p:nvPr/>
        </p:nvCxnSpPr>
        <p:spPr>
          <a:xfrm flipH="1">
            <a:off x="5896333" y="1330074"/>
            <a:ext cx="251249" cy="5935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 xmlns:a16="http://schemas.microsoft.com/office/drawing/2014/main" id="{1ABA4597-D792-46DB-8E4A-36046CA42B77}"/>
              </a:ext>
            </a:extLst>
          </p:cNvPr>
          <p:cNvSpPr txBox="1"/>
          <p:nvPr/>
        </p:nvSpPr>
        <p:spPr>
          <a:xfrm>
            <a:off x="4822666" y="8217367"/>
            <a:ext cx="3559939" cy="1200329"/>
          </a:xfrm>
          <a:prstGeom prst="rect">
            <a:avLst/>
          </a:prstGeom>
          <a:noFill/>
        </p:spPr>
        <p:txBody>
          <a:bodyPr wrap="square" rtlCol="0">
            <a:spAutoFit/>
          </a:bodyPr>
          <a:lstStyle/>
          <a:p>
            <a:r>
              <a:rPr lang="en-GB" sz="1800" dirty="0"/>
              <a:t>Because I want the forest to still be scary I'm going to do a mixture of willow trees and normal oak trees</a:t>
            </a:r>
          </a:p>
        </p:txBody>
      </p:sp>
      <p:cxnSp>
        <p:nvCxnSpPr>
          <p:cNvPr id="21" name="Straight Arrow Connector 20">
            <a:extLst>
              <a:ext uri="{FF2B5EF4-FFF2-40B4-BE49-F238E27FC236}">
                <a16:creationId xmlns="" xmlns:a16="http://schemas.microsoft.com/office/drawing/2014/main" id="{CE6C18D4-760E-43D2-9231-B05309B7A71B}"/>
              </a:ext>
            </a:extLst>
          </p:cNvPr>
          <p:cNvCxnSpPr>
            <a:stCxn id="19" idx="0"/>
          </p:cNvCxnSpPr>
          <p:nvPr/>
        </p:nvCxnSpPr>
        <p:spPr>
          <a:xfrm flipH="1" flipV="1">
            <a:off x="5896333" y="6421120"/>
            <a:ext cx="706303" cy="17962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3177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572" y="0"/>
            <a:ext cx="3115283" cy="830997"/>
          </a:xfrm>
          <a:prstGeom prst="rect">
            <a:avLst/>
          </a:prstGeom>
          <a:noFill/>
        </p:spPr>
        <p:txBody>
          <a:bodyPr wrap="square" rtlCol="0">
            <a:spAutoFit/>
          </a:bodyPr>
          <a:lstStyle/>
          <a:p>
            <a:r>
              <a:rPr lang="en-US" sz="2800" b="1" u="sng" dirty="0"/>
              <a:t>FMP Research</a:t>
            </a:r>
          </a:p>
          <a:p>
            <a:r>
              <a:rPr lang="en-US" sz="1800" b="1" u="sng" dirty="0"/>
              <a:t>Artist Research</a:t>
            </a:r>
          </a:p>
        </p:txBody>
      </p:sp>
      <p:sp>
        <p:nvSpPr>
          <p:cNvPr id="2" name="TextBox 1"/>
          <p:cNvSpPr txBox="1"/>
          <p:nvPr/>
        </p:nvSpPr>
        <p:spPr>
          <a:xfrm>
            <a:off x="5263979" y="234544"/>
            <a:ext cx="2780270" cy="769441"/>
          </a:xfrm>
          <a:prstGeom prst="rect">
            <a:avLst/>
          </a:prstGeom>
          <a:noFill/>
        </p:spPr>
        <p:txBody>
          <a:bodyPr wrap="square" rtlCol="0">
            <a:spAutoFit/>
          </a:bodyPr>
          <a:lstStyle/>
          <a:p>
            <a:r>
              <a:rPr lang="en-US" sz="4400" b="1" u="sng" smtClean="0"/>
              <a:t>Que</a:t>
            </a:r>
            <a:r>
              <a:rPr lang="en-US" sz="4400" b="1" u="sng" dirty="0" smtClean="0"/>
              <a:t> </a:t>
            </a:r>
            <a:r>
              <a:rPr lang="en-US" sz="4400" b="1" u="sng" smtClean="0"/>
              <a:t>Houxo</a:t>
            </a:r>
            <a:endParaRPr lang="en-US" sz="4400" b="1" u="sng" dirty="0"/>
          </a:p>
        </p:txBody>
      </p:sp>
      <p:sp>
        <p:nvSpPr>
          <p:cNvPr id="3" name="TextBox 2"/>
          <p:cNvSpPr txBox="1"/>
          <p:nvPr/>
        </p:nvSpPr>
        <p:spPr>
          <a:xfrm>
            <a:off x="826340" y="1482811"/>
            <a:ext cx="9597820" cy="1200329"/>
          </a:xfrm>
          <a:prstGeom prst="rect">
            <a:avLst/>
          </a:prstGeom>
          <a:noFill/>
        </p:spPr>
        <p:txBody>
          <a:bodyPr wrap="square" rtlCol="0">
            <a:spAutoFit/>
          </a:bodyPr>
          <a:lstStyle/>
          <a:p>
            <a:r>
              <a:rPr lang="en-US" sz="1800" dirty="0" smtClean="0"/>
              <a:t>Que Houxo also known as Questa is a artist based in Tokyo Japan most well known for his fluorescent paintings and installations using black light. He started his career in paintings in 1999 with a background in wall graffiti. His main series of works is called “Day and Night” which reference flowers frequently.</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49" y="2816694"/>
            <a:ext cx="4064000" cy="2717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049" y="2816694"/>
            <a:ext cx="4064000" cy="2717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249" y="5552194"/>
            <a:ext cx="4724641" cy="3165509"/>
          </a:xfrm>
          <a:prstGeom prst="rect">
            <a:avLst/>
          </a:prstGeom>
        </p:spPr>
      </p:pic>
      <p:sp>
        <p:nvSpPr>
          <p:cNvPr id="8" name="TextBox 7"/>
          <p:cNvSpPr txBox="1"/>
          <p:nvPr/>
        </p:nvSpPr>
        <p:spPr>
          <a:xfrm>
            <a:off x="836850" y="6308558"/>
            <a:ext cx="7093771" cy="2585323"/>
          </a:xfrm>
          <a:prstGeom prst="rect">
            <a:avLst/>
          </a:prstGeom>
          <a:noFill/>
        </p:spPr>
        <p:txBody>
          <a:bodyPr wrap="square" rtlCol="0">
            <a:spAutoFit/>
          </a:bodyPr>
          <a:lstStyle/>
          <a:p>
            <a:r>
              <a:rPr lang="en-GB" sz="1800" dirty="0" smtClean="0"/>
              <a:t>I really like of how he represents flowers in his work, making them so bright and colourful. The may he uses light and dark colours to give the painting more depth. The brightness of the petals glowing in the dark background. I would like to try do something for the way I make my world my illuminated. </a:t>
            </a:r>
          </a:p>
          <a:p>
            <a:endParaRPr lang="en-GB" sz="1800" dirty="0"/>
          </a:p>
          <a:p>
            <a:r>
              <a:rPr lang="en-GB" sz="1800" dirty="0" smtClean="0"/>
              <a:t>Looking at his artwork it has give me the idea of adding flowers in to the foliage of my environment. I could use glowing red Poppy's on the ground and glowing pink Lilies on the river.</a:t>
            </a:r>
            <a:endParaRPr lang="en-GB" sz="1800" dirty="0"/>
          </a:p>
        </p:txBody>
      </p:sp>
      <p:sp>
        <p:nvSpPr>
          <p:cNvPr id="9" name="TextBox 8"/>
          <p:cNvSpPr txBox="1"/>
          <p:nvPr/>
        </p:nvSpPr>
        <p:spPr>
          <a:xfrm>
            <a:off x="7662324" y="8735403"/>
            <a:ext cx="5106566" cy="738664"/>
          </a:xfrm>
          <a:prstGeom prst="rect">
            <a:avLst/>
          </a:prstGeom>
          <a:noFill/>
        </p:spPr>
        <p:txBody>
          <a:bodyPr wrap="square" rtlCol="0">
            <a:spAutoFit/>
          </a:bodyPr>
          <a:lstStyle/>
          <a:p>
            <a:pPr algn="ctr"/>
            <a:r>
              <a:rPr lang="en-GB" sz="1400" dirty="0" err="1" smtClean="0"/>
              <a:t>Que</a:t>
            </a:r>
            <a:r>
              <a:rPr lang="en-GB" sz="1400" dirty="0" smtClean="0"/>
              <a:t> </a:t>
            </a:r>
            <a:r>
              <a:rPr lang="en-GB" sz="1400" dirty="0" err="1" smtClean="0"/>
              <a:t>Houxo</a:t>
            </a:r>
            <a:r>
              <a:rPr lang="en-GB" sz="1400" dirty="0" smtClean="0"/>
              <a:t> (2009) </a:t>
            </a:r>
            <a:r>
              <a:rPr lang="en-GB" sz="1400" i="1" dirty="0" err="1" smtClean="0"/>
              <a:t>Laforet</a:t>
            </a:r>
            <a:r>
              <a:rPr lang="en-GB" sz="1400" dirty="0" smtClean="0"/>
              <a:t>. </a:t>
            </a:r>
            <a:r>
              <a:rPr lang="en-GB" sz="1400" dirty="0"/>
              <a:t>Available at </a:t>
            </a:r>
            <a:r>
              <a:rPr lang="en-GB" sz="1400" dirty="0">
                <a:hlinkClick r:id="rId5"/>
              </a:rPr>
              <a:t>https://www.flickr.com/photos/day_and_night/albums/72157616373710021/with/3421295108</a:t>
            </a:r>
            <a:r>
              <a:rPr lang="en-GB" sz="1400" dirty="0" smtClean="0">
                <a:hlinkClick r:id="rId5"/>
              </a:rPr>
              <a:t>/</a:t>
            </a:r>
            <a:r>
              <a:rPr lang="en-GB" sz="1400" dirty="0" smtClean="0"/>
              <a:t> (Accessed: 22 Apr 2021)</a:t>
            </a:r>
            <a:endParaRPr lang="en-GB" sz="1400" dirty="0"/>
          </a:p>
        </p:txBody>
      </p:sp>
      <p:sp>
        <p:nvSpPr>
          <p:cNvPr id="10" name="TextBox 9"/>
          <p:cNvSpPr txBox="1"/>
          <p:nvPr/>
        </p:nvSpPr>
        <p:spPr>
          <a:xfrm>
            <a:off x="942204" y="5552194"/>
            <a:ext cx="7076572" cy="646331"/>
          </a:xfrm>
          <a:prstGeom prst="rect">
            <a:avLst/>
          </a:prstGeom>
          <a:noFill/>
        </p:spPr>
        <p:txBody>
          <a:bodyPr wrap="square" rtlCol="0">
            <a:spAutoFit/>
          </a:bodyPr>
          <a:lstStyle/>
          <a:p>
            <a:pPr algn="ctr"/>
            <a:r>
              <a:rPr lang="en-GB" sz="1200" dirty="0" err="1" smtClean="0"/>
              <a:t>Que</a:t>
            </a:r>
            <a:r>
              <a:rPr lang="en-GB" sz="1200" dirty="0" smtClean="0"/>
              <a:t> </a:t>
            </a:r>
            <a:r>
              <a:rPr lang="en-GB" sz="1200" dirty="0" err="1" smtClean="0"/>
              <a:t>Houxo</a:t>
            </a:r>
            <a:r>
              <a:rPr lang="en-GB" sz="1200" dirty="0" smtClean="0"/>
              <a:t> (2009) </a:t>
            </a:r>
            <a:r>
              <a:rPr lang="en-GB" sz="1200" i="1" dirty="0" err="1" smtClean="0"/>
              <a:t>Dezzart</a:t>
            </a:r>
            <a:r>
              <a:rPr lang="en-GB" sz="1200" dirty="0" smtClean="0"/>
              <a:t>. </a:t>
            </a:r>
            <a:r>
              <a:rPr lang="en-GB" sz="1200" dirty="0"/>
              <a:t>Available </a:t>
            </a:r>
            <a:r>
              <a:rPr lang="en-GB" sz="1200" dirty="0" smtClean="0"/>
              <a:t>at </a:t>
            </a:r>
            <a:r>
              <a:rPr lang="en-GB" sz="1200" dirty="0" smtClean="0">
                <a:hlinkClick r:id="rId6"/>
              </a:rPr>
              <a:t>https</a:t>
            </a:r>
            <a:r>
              <a:rPr lang="en-GB" sz="1200" dirty="0">
                <a:hlinkClick r:id="rId6"/>
              </a:rPr>
              <a:t>://</a:t>
            </a:r>
            <a:r>
              <a:rPr lang="en-GB" sz="1200" dirty="0" smtClean="0">
                <a:hlinkClick r:id="rId6"/>
              </a:rPr>
              <a:t>www.flickr.com/photos/day_and_night/albums/72157613116278197/with/3239106352/</a:t>
            </a:r>
            <a:r>
              <a:rPr lang="en-GB" sz="1200" dirty="0" smtClean="0"/>
              <a:t> (Accessed: 22 Apr 2021)</a:t>
            </a:r>
            <a:endParaRPr lang="en-GB" sz="1200" dirty="0"/>
          </a:p>
        </p:txBody>
      </p:sp>
    </p:spTree>
    <p:extLst>
      <p:ext uri="{BB962C8B-B14F-4D97-AF65-F5344CB8AC3E}">
        <p14:creationId xmlns:p14="http://schemas.microsoft.com/office/powerpoint/2010/main" val="76410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714" y="337038"/>
            <a:ext cx="6337300" cy="3568700"/>
          </a:xfrm>
          <a:prstGeom prst="rect">
            <a:avLst/>
          </a:prstGeom>
        </p:spPr>
      </p:pic>
      <p:sp>
        <p:nvSpPr>
          <p:cNvPr id="4" name="TextBox 3"/>
          <p:cNvSpPr txBox="1"/>
          <p:nvPr/>
        </p:nvSpPr>
        <p:spPr>
          <a:xfrm>
            <a:off x="7710795" y="400083"/>
            <a:ext cx="4642338" cy="2698687"/>
          </a:xfrm>
          <a:prstGeom prst="rect">
            <a:avLst/>
          </a:prstGeom>
          <a:noFill/>
        </p:spPr>
        <p:txBody>
          <a:bodyPr wrap="square" rtlCol="0">
            <a:spAutoFit/>
          </a:bodyPr>
          <a:lstStyle/>
          <a:p>
            <a:r>
              <a:rPr lang="en-GB" dirty="0" smtClean="0"/>
              <a:t>I like the way he uses the orange for the petals, the blue to give it depth and the green as the Pistil. </a:t>
            </a:r>
          </a:p>
          <a:p>
            <a:endParaRPr lang="en-GB" dirty="0"/>
          </a:p>
          <a:p>
            <a:r>
              <a:rPr lang="en-GB" dirty="0" smtClean="0"/>
              <a:t>Since because my grass is going to be a mix of green and blue I think adding in red/orange or pink flowers will add some contrast of colour to the world.</a:t>
            </a:r>
            <a:endParaRPr lang="en-GB" dirty="0"/>
          </a:p>
        </p:txBody>
      </p:sp>
      <p:sp>
        <p:nvSpPr>
          <p:cNvPr id="5" name="TextBox 4"/>
          <p:cNvSpPr txBox="1"/>
          <p:nvPr/>
        </p:nvSpPr>
        <p:spPr>
          <a:xfrm>
            <a:off x="885933" y="3905738"/>
            <a:ext cx="7076572" cy="461665"/>
          </a:xfrm>
          <a:prstGeom prst="rect">
            <a:avLst/>
          </a:prstGeom>
          <a:noFill/>
        </p:spPr>
        <p:txBody>
          <a:bodyPr wrap="square" rtlCol="0">
            <a:spAutoFit/>
          </a:bodyPr>
          <a:lstStyle/>
          <a:p>
            <a:pPr algn="ctr"/>
            <a:r>
              <a:rPr lang="en-GB" sz="1200" dirty="0" err="1" smtClean="0"/>
              <a:t>Que</a:t>
            </a:r>
            <a:r>
              <a:rPr lang="en-GB" sz="1200" dirty="0" smtClean="0"/>
              <a:t> </a:t>
            </a:r>
            <a:r>
              <a:rPr lang="en-GB" sz="1200" dirty="0" err="1" smtClean="0"/>
              <a:t>Houxo</a:t>
            </a:r>
            <a:r>
              <a:rPr lang="en-GB" sz="1200" dirty="0" smtClean="0"/>
              <a:t> (2013) </a:t>
            </a:r>
            <a:r>
              <a:rPr lang="en-GB" sz="1200" i="1" dirty="0" smtClean="0"/>
              <a:t>CHOTTOMATTE</a:t>
            </a:r>
            <a:r>
              <a:rPr lang="en-GB" sz="1200" dirty="0" smtClean="0"/>
              <a:t>. </a:t>
            </a:r>
            <a:r>
              <a:rPr lang="en-GB" sz="1200" dirty="0"/>
              <a:t>Available at </a:t>
            </a:r>
            <a:r>
              <a:rPr lang="en-GB" sz="1200" dirty="0">
                <a:hlinkClick r:id="rId3"/>
              </a:rPr>
              <a:t>https://</a:t>
            </a:r>
            <a:r>
              <a:rPr lang="en-GB" sz="1200" dirty="0" smtClean="0">
                <a:hlinkClick r:id="rId3"/>
              </a:rPr>
              <a:t>www.flickr.com/photos/day_and_night/albums/72157635037661309/</a:t>
            </a:r>
            <a:r>
              <a:rPr lang="en-GB" sz="1200" dirty="0" smtClean="0"/>
              <a:t> (Accessed: 22 Apr 2021)</a:t>
            </a:r>
            <a:endParaRPr lang="en-GB" sz="1200" dirty="0"/>
          </a:p>
        </p:txBody>
      </p:sp>
      <p:sp>
        <p:nvSpPr>
          <p:cNvPr id="6" name="TextBox 5"/>
          <p:cNvSpPr txBox="1"/>
          <p:nvPr/>
        </p:nvSpPr>
        <p:spPr>
          <a:xfrm>
            <a:off x="984599" y="5373888"/>
            <a:ext cx="11254294" cy="2372894"/>
          </a:xfrm>
          <a:prstGeom prst="rect">
            <a:avLst/>
          </a:prstGeom>
          <a:noFill/>
        </p:spPr>
        <p:txBody>
          <a:bodyPr wrap="square" rtlCol="0">
            <a:spAutoFit/>
          </a:bodyPr>
          <a:lstStyle/>
          <a:p>
            <a:r>
              <a:rPr lang="en-GB" dirty="0" smtClean="0"/>
              <a:t>In my environment I could make the torch a black light torch but that would mean that it would not be bright for the player to see. If I did do this Idea than I could also make it so the player can see finger prints and foot prints from the enemy to see if it has been there or not. This idea would be cool to add but I think it would take to long to make work which would take time away from more important things. </a:t>
            </a:r>
            <a:endParaRPr lang="en-GB" dirty="0"/>
          </a:p>
          <a:p>
            <a:endParaRPr lang="en-GB" dirty="0" smtClean="0"/>
          </a:p>
          <a:p>
            <a:endParaRPr lang="en-GB" dirty="0"/>
          </a:p>
        </p:txBody>
      </p:sp>
    </p:spTree>
    <p:extLst>
      <p:ext uri="{BB962C8B-B14F-4D97-AF65-F5344CB8AC3E}">
        <p14:creationId xmlns:p14="http://schemas.microsoft.com/office/powerpoint/2010/main" val="32868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115283" cy="830997"/>
          </a:xfrm>
          <a:prstGeom prst="rect">
            <a:avLst/>
          </a:prstGeom>
          <a:noFill/>
        </p:spPr>
        <p:txBody>
          <a:bodyPr wrap="square" rtlCol="0">
            <a:spAutoFit/>
          </a:bodyPr>
          <a:lstStyle/>
          <a:p>
            <a:r>
              <a:rPr lang="en-US" sz="2800" b="1" u="sng" dirty="0"/>
              <a:t>FMP Research</a:t>
            </a:r>
          </a:p>
          <a:p>
            <a:r>
              <a:rPr lang="en-US" sz="1800" b="1" u="sng" dirty="0"/>
              <a:t>Chosen idea conclusion</a:t>
            </a:r>
          </a:p>
        </p:txBody>
      </p:sp>
      <p:sp>
        <p:nvSpPr>
          <p:cNvPr id="2" name="TextBox 1"/>
          <p:cNvSpPr txBox="1"/>
          <p:nvPr/>
        </p:nvSpPr>
        <p:spPr>
          <a:xfrm>
            <a:off x="1346886" y="1606378"/>
            <a:ext cx="10107828" cy="4653453"/>
          </a:xfrm>
          <a:prstGeom prst="rect">
            <a:avLst/>
          </a:prstGeom>
          <a:noFill/>
        </p:spPr>
        <p:txBody>
          <a:bodyPr wrap="square" rtlCol="0">
            <a:spAutoFit/>
          </a:bodyPr>
          <a:lstStyle/>
          <a:p>
            <a:r>
              <a:rPr lang="en-US" dirty="0"/>
              <a:t>I am aiming to make a VR Horror game based on the theme of shadows. It is going to be based in world of illumination where everything glows. The environment is going to be a forest with a river going through. I am going to make the enemy a shadow that follows the player and affects the luminance around it. </a:t>
            </a:r>
          </a:p>
          <a:p>
            <a:endParaRPr lang="en-US" dirty="0"/>
          </a:p>
          <a:p>
            <a:r>
              <a:rPr lang="en-US" dirty="0"/>
              <a:t>Since it is going to be a VR game, I will make objects interactable in the game, there will also be some tools that the player can use and hold in their hands.</a:t>
            </a:r>
          </a:p>
          <a:p>
            <a:endParaRPr lang="en-US" dirty="0"/>
          </a:p>
          <a:p>
            <a:r>
              <a:rPr lang="en-US" dirty="0"/>
              <a:t>I want at least 3 scenes in the game, the entrance scene, something happens in the middle and the end scene of getting away. I think this should be enough for what I want to have in the game. I would like for the focus to be on the environment. </a:t>
            </a:r>
            <a:r>
              <a:rPr lang="en-US" dirty="0" smtClean="0"/>
              <a:t>I could add more if I have extra time.</a:t>
            </a:r>
          </a:p>
          <a:p>
            <a:endParaRPr lang="en-US" dirty="0"/>
          </a:p>
          <a:p>
            <a:endParaRPr lang="en-US" dirty="0"/>
          </a:p>
        </p:txBody>
      </p:sp>
    </p:spTree>
    <p:extLst>
      <p:ext uri="{BB962C8B-B14F-4D97-AF65-F5344CB8AC3E}">
        <p14:creationId xmlns:p14="http://schemas.microsoft.com/office/powerpoint/2010/main" val="178563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572" y="0"/>
            <a:ext cx="3115283" cy="830997"/>
          </a:xfrm>
          <a:prstGeom prst="rect">
            <a:avLst/>
          </a:prstGeom>
          <a:noFill/>
        </p:spPr>
        <p:txBody>
          <a:bodyPr wrap="square" rtlCol="0">
            <a:spAutoFit/>
          </a:bodyPr>
          <a:lstStyle/>
          <a:p>
            <a:r>
              <a:rPr lang="en-US" sz="2800" b="1" u="sng" dirty="0"/>
              <a:t>FMP Research</a:t>
            </a:r>
          </a:p>
          <a:p>
            <a:r>
              <a:rPr lang="en-US" sz="1800" b="1" u="sng" dirty="0"/>
              <a:t>Gant Chart</a:t>
            </a:r>
          </a:p>
        </p:txBody>
      </p:sp>
      <p:graphicFrame>
        <p:nvGraphicFramePr>
          <p:cNvPr id="2" name="Table 1">
            <a:extLst>
              <a:ext uri="{FF2B5EF4-FFF2-40B4-BE49-F238E27FC236}">
                <a16:creationId xmlns="" xmlns:a16="http://schemas.microsoft.com/office/drawing/2014/main" id="{328FD40D-1045-4D93-8F51-7B24A0101B62}"/>
              </a:ext>
            </a:extLst>
          </p:cNvPr>
          <p:cNvGraphicFramePr>
            <a:graphicFrameLocks noGrp="1"/>
          </p:cNvGraphicFramePr>
          <p:nvPr>
            <p:extLst>
              <p:ext uri="{D42A27DB-BD31-4B8C-83A1-F6EECF244321}">
                <p14:modId xmlns:p14="http://schemas.microsoft.com/office/powerpoint/2010/main" val="1346805372"/>
              </p:ext>
            </p:extLst>
          </p:nvPr>
        </p:nvGraphicFramePr>
        <p:xfrm>
          <a:off x="2265213" y="1048212"/>
          <a:ext cx="8534400" cy="8022134"/>
        </p:xfrm>
        <a:graphic>
          <a:graphicData uri="http://schemas.openxmlformats.org/drawingml/2006/table">
            <a:tbl>
              <a:tblPr firstRow="1" bandRow="1">
                <a:tableStyleId>{073A0DAA-6AF3-43AB-8588-CEC1D06C72B9}</a:tableStyleId>
              </a:tblPr>
              <a:tblGrid>
                <a:gridCol w="2133600">
                  <a:extLst>
                    <a:ext uri="{9D8B030D-6E8A-4147-A177-3AD203B41FA5}">
                      <a16:colId xmlns="" xmlns:a16="http://schemas.microsoft.com/office/drawing/2014/main" val="2254469571"/>
                    </a:ext>
                  </a:extLst>
                </a:gridCol>
                <a:gridCol w="2133600">
                  <a:extLst>
                    <a:ext uri="{9D8B030D-6E8A-4147-A177-3AD203B41FA5}">
                      <a16:colId xmlns="" xmlns:a16="http://schemas.microsoft.com/office/drawing/2014/main" val="223542545"/>
                    </a:ext>
                  </a:extLst>
                </a:gridCol>
                <a:gridCol w="2133600">
                  <a:extLst>
                    <a:ext uri="{9D8B030D-6E8A-4147-A177-3AD203B41FA5}">
                      <a16:colId xmlns="" xmlns:a16="http://schemas.microsoft.com/office/drawing/2014/main" val="2532708708"/>
                    </a:ext>
                  </a:extLst>
                </a:gridCol>
                <a:gridCol w="2133600">
                  <a:extLst>
                    <a:ext uri="{9D8B030D-6E8A-4147-A177-3AD203B41FA5}">
                      <a16:colId xmlns="" xmlns:a16="http://schemas.microsoft.com/office/drawing/2014/main" val="170968599"/>
                    </a:ext>
                  </a:extLst>
                </a:gridCol>
              </a:tblGrid>
              <a:tr h="416932">
                <a:tc>
                  <a:txBody>
                    <a:bodyPr/>
                    <a:lstStyle/>
                    <a:p>
                      <a:r>
                        <a:rPr lang="en-GB" dirty="0"/>
                        <a:t>Tasks:</a:t>
                      </a:r>
                    </a:p>
                  </a:txBody>
                  <a:tcPr/>
                </a:tc>
                <a:tc>
                  <a:txBody>
                    <a:bodyPr/>
                    <a:lstStyle/>
                    <a:p>
                      <a:r>
                        <a:rPr lang="en-GB" dirty="0"/>
                        <a:t>Start  day:</a:t>
                      </a:r>
                    </a:p>
                  </a:txBody>
                  <a:tcPr/>
                </a:tc>
                <a:tc>
                  <a:txBody>
                    <a:bodyPr/>
                    <a:lstStyle/>
                    <a:p>
                      <a:r>
                        <a:rPr lang="en-GB" dirty="0"/>
                        <a:t>End Date:</a:t>
                      </a:r>
                    </a:p>
                  </a:txBody>
                  <a:tcPr/>
                </a:tc>
                <a:tc>
                  <a:txBody>
                    <a:bodyPr/>
                    <a:lstStyle/>
                    <a:p>
                      <a:r>
                        <a:rPr lang="en-GB" dirty="0"/>
                        <a:t>Duration:</a:t>
                      </a:r>
                    </a:p>
                  </a:txBody>
                  <a:tcPr/>
                </a:tc>
                <a:extLst>
                  <a:ext uri="{0D108BD9-81ED-4DB2-BD59-A6C34878D82A}">
                    <a16:rowId xmlns="" xmlns:a16="http://schemas.microsoft.com/office/drawing/2014/main" val="218042330"/>
                  </a:ext>
                </a:extLst>
              </a:tr>
              <a:tr h="416932">
                <a:tc>
                  <a:txBody>
                    <a:bodyPr/>
                    <a:lstStyle/>
                    <a:p>
                      <a:r>
                        <a:rPr lang="en-GB" dirty="0"/>
                        <a:t>Research</a:t>
                      </a:r>
                    </a:p>
                  </a:txBody>
                  <a:tcPr/>
                </a:tc>
                <a:tc>
                  <a:txBody>
                    <a:bodyPr/>
                    <a:lstStyle/>
                    <a:p>
                      <a:r>
                        <a:rPr lang="en-GB" dirty="0"/>
                        <a:t>19.04.21</a:t>
                      </a:r>
                    </a:p>
                  </a:txBody>
                  <a:tcPr/>
                </a:tc>
                <a:tc>
                  <a:txBody>
                    <a:bodyPr/>
                    <a:lstStyle/>
                    <a:p>
                      <a:r>
                        <a:rPr lang="en-GB" dirty="0"/>
                        <a:t>10.06.21</a:t>
                      </a:r>
                    </a:p>
                  </a:txBody>
                  <a:tcPr/>
                </a:tc>
                <a:tc>
                  <a:txBody>
                    <a:bodyPr/>
                    <a:lstStyle/>
                    <a:p>
                      <a:r>
                        <a:rPr lang="en-GB" dirty="0"/>
                        <a:t>52 days</a:t>
                      </a:r>
                    </a:p>
                  </a:txBody>
                  <a:tcPr/>
                </a:tc>
                <a:extLst>
                  <a:ext uri="{0D108BD9-81ED-4DB2-BD59-A6C34878D82A}">
                    <a16:rowId xmlns="" xmlns:a16="http://schemas.microsoft.com/office/drawing/2014/main" val="2659519535"/>
                  </a:ext>
                </a:extLst>
              </a:tr>
              <a:tr h="474262">
                <a:tc>
                  <a:txBody>
                    <a:bodyPr/>
                    <a:lstStyle/>
                    <a:p>
                      <a:r>
                        <a:rPr lang="en-GB" dirty="0"/>
                        <a:t>Planning</a:t>
                      </a:r>
                    </a:p>
                  </a:txBody>
                  <a:tcPr/>
                </a:tc>
                <a:tc>
                  <a:txBody>
                    <a:bodyPr/>
                    <a:lstStyle/>
                    <a:p>
                      <a:r>
                        <a:rPr lang="en-GB" dirty="0"/>
                        <a:t>19.04.21</a:t>
                      </a:r>
                    </a:p>
                  </a:txBody>
                  <a:tcPr/>
                </a:tc>
                <a:tc>
                  <a:txBody>
                    <a:bodyPr/>
                    <a:lstStyle/>
                    <a:p>
                      <a:r>
                        <a:rPr lang="en-GB" dirty="0"/>
                        <a:t>21.04.21</a:t>
                      </a:r>
                    </a:p>
                  </a:txBody>
                  <a:tcPr/>
                </a:tc>
                <a:tc>
                  <a:txBody>
                    <a:bodyPr/>
                    <a:lstStyle/>
                    <a:p>
                      <a:r>
                        <a:rPr lang="en-GB" dirty="0"/>
                        <a:t>3 days</a:t>
                      </a:r>
                    </a:p>
                  </a:txBody>
                  <a:tcPr/>
                </a:tc>
                <a:extLst>
                  <a:ext uri="{0D108BD9-81ED-4DB2-BD59-A6C34878D82A}">
                    <a16:rowId xmlns="" xmlns:a16="http://schemas.microsoft.com/office/drawing/2014/main" val="3780120660"/>
                  </a:ext>
                </a:extLst>
              </a:tr>
              <a:tr h="416932">
                <a:tc>
                  <a:txBody>
                    <a:bodyPr/>
                    <a:lstStyle/>
                    <a:p>
                      <a:r>
                        <a:rPr lang="en-GB" dirty="0"/>
                        <a:t>Designing map</a:t>
                      </a:r>
                    </a:p>
                  </a:txBody>
                  <a:tcPr/>
                </a:tc>
                <a:tc>
                  <a:txBody>
                    <a:bodyPr/>
                    <a:lstStyle/>
                    <a:p>
                      <a:r>
                        <a:rPr lang="en-GB" dirty="0"/>
                        <a:t>20.04.21</a:t>
                      </a:r>
                    </a:p>
                  </a:txBody>
                  <a:tcPr/>
                </a:tc>
                <a:tc>
                  <a:txBody>
                    <a:bodyPr/>
                    <a:lstStyle/>
                    <a:p>
                      <a:r>
                        <a:rPr lang="en-GB" dirty="0"/>
                        <a:t>21.04.21</a:t>
                      </a:r>
                    </a:p>
                  </a:txBody>
                  <a:tcPr/>
                </a:tc>
                <a:tc>
                  <a:txBody>
                    <a:bodyPr/>
                    <a:lstStyle/>
                    <a:p>
                      <a:r>
                        <a:rPr lang="en-GB" dirty="0"/>
                        <a:t>1 day</a:t>
                      </a:r>
                    </a:p>
                  </a:txBody>
                  <a:tcPr/>
                </a:tc>
                <a:extLst>
                  <a:ext uri="{0D108BD9-81ED-4DB2-BD59-A6C34878D82A}">
                    <a16:rowId xmlns="" xmlns:a16="http://schemas.microsoft.com/office/drawing/2014/main" val="3613075023"/>
                  </a:ext>
                </a:extLst>
              </a:tr>
              <a:tr h="416932">
                <a:tc>
                  <a:txBody>
                    <a:bodyPr/>
                    <a:lstStyle/>
                    <a:p>
                      <a:r>
                        <a:rPr lang="en-GB" dirty="0"/>
                        <a:t>Blocking out</a:t>
                      </a:r>
                    </a:p>
                  </a:txBody>
                  <a:tcPr/>
                </a:tc>
                <a:tc>
                  <a:txBody>
                    <a:bodyPr/>
                    <a:lstStyle/>
                    <a:p>
                      <a:r>
                        <a:rPr lang="en-GB" dirty="0"/>
                        <a:t>21.04.21</a:t>
                      </a:r>
                    </a:p>
                  </a:txBody>
                  <a:tcPr/>
                </a:tc>
                <a:tc>
                  <a:txBody>
                    <a:bodyPr/>
                    <a:lstStyle/>
                    <a:p>
                      <a:r>
                        <a:rPr lang="en-GB" dirty="0"/>
                        <a:t>23.04.21</a:t>
                      </a:r>
                    </a:p>
                  </a:txBody>
                  <a:tcPr/>
                </a:tc>
                <a:tc>
                  <a:txBody>
                    <a:bodyPr/>
                    <a:lstStyle/>
                    <a:p>
                      <a:r>
                        <a:rPr lang="en-GB" dirty="0"/>
                        <a:t>2 days</a:t>
                      </a:r>
                    </a:p>
                  </a:txBody>
                  <a:tcPr/>
                </a:tc>
                <a:extLst>
                  <a:ext uri="{0D108BD9-81ED-4DB2-BD59-A6C34878D82A}">
                    <a16:rowId xmlns="" xmlns:a16="http://schemas.microsoft.com/office/drawing/2014/main" val="10004"/>
                  </a:ext>
                </a:extLst>
              </a:tr>
              <a:tr h="416932">
                <a:tc>
                  <a:txBody>
                    <a:bodyPr/>
                    <a:lstStyle/>
                    <a:p>
                      <a:r>
                        <a:rPr lang="en-GB" dirty="0"/>
                        <a:t>Beta World</a:t>
                      </a:r>
                    </a:p>
                  </a:txBody>
                  <a:tcPr/>
                </a:tc>
                <a:tc>
                  <a:txBody>
                    <a:bodyPr/>
                    <a:lstStyle/>
                    <a:p>
                      <a:r>
                        <a:rPr lang="en-GB" dirty="0"/>
                        <a:t>23.04.21</a:t>
                      </a:r>
                    </a:p>
                  </a:txBody>
                  <a:tcPr/>
                </a:tc>
                <a:tc>
                  <a:txBody>
                    <a:bodyPr/>
                    <a:lstStyle/>
                    <a:p>
                      <a:r>
                        <a:rPr lang="en-GB" dirty="0"/>
                        <a:t>26.04.21</a:t>
                      </a:r>
                    </a:p>
                  </a:txBody>
                  <a:tcPr/>
                </a:tc>
                <a:tc>
                  <a:txBody>
                    <a:bodyPr/>
                    <a:lstStyle/>
                    <a:p>
                      <a:r>
                        <a:rPr lang="en-GB" dirty="0"/>
                        <a:t>3 days</a:t>
                      </a:r>
                    </a:p>
                  </a:txBody>
                  <a:tcPr/>
                </a:tc>
                <a:extLst>
                  <a:ext uri="{0D108BD9-81ED-4DB2-BD59-A6C34878D82A}">
                    <a16:rowId xmlns="" xmlns:a16="http://schemas.microsoft.com/office/drawing/2014/main" val="1889858091"/>
                  </a:ext>
                </a:extLst>
              </a:tr>
              <a:tr h="416932">
                <a:tc>
                  <a:txBody>
                    <a:bodyPr/>
                    <a:lstStyle/>
                    <a:p>
                      <a:r>
                        <a:rPr lang="en-GB" dirty="0"/>
                        <a:t>Story planned out</a:t>
                      </a:r>
                    </a:p>
                  </a:txBody>
                  <a:tcPr/>
                </a:tc>
                <a:tc>
                  <a:txBody>
                    <a:bodyPr/>
                    <a:lstStyle/>
                    <a:p>
                      <a:r>
                        <a:rPr lang="en-GB" dirty="0"/>
                        <a:t>23.04.21</a:t>
                      </a:r>
                    </a:p>
                  </a:txBody>
                  <a:tcPr/>
                </a:tc>
                <a:tc>
                  <a:txBody>
                    <a:bodyPr/>
                    <a:lstStyle/>
                    <a:p>
                      <a:r>
                        <a:rPr lang="en-GB" dirty="0"/>
                        <a:t>27.04.21</a:t>
                      </a:r>
                    </a:p>
                  </a:txBody>
                  <a:tcPr/>
                </a:tc>
                <a:tc>
                  <a:txBody>
                    <a:bodyPr/>
                    <a:lstStyle/>
                    <a:p>
                      <a:r>
                        <a:rPr lang="en-GB" dirty="0"/>
                        <a:t>4 days</a:t>
                      </a:r>
                    </a:p>
                  </a:txBody>
                  <a:tcPr/>
                </a:tc>
                <a:extLst>
                  <a:ext uri="{0D108BD9-81ED-4DB2-BD59-A6C34878D82A}">
                    <a16:rowId xmlns="" xmlns:a16="http://schemas.microsoft.com/office/drawing/2014/main" val="4166105238"/>
                  </a:ext>
                </a:extLst>
              </a:tr>
              <a:tr h="416932">
                <a:tc>
                  <a:txBody>
                    <a:bodyPr/>
                    <a:lstStyle/>
                    <a:p>
                      <a:r>
                        <a:rPr lang="en-GB" dirty="0"/>
                        <a:t>Actual world layout</a:t>
                      </a:r>
                    </a:p>
                  </a:txBody>
                  <a:tcPr/>
                </a:tc>
                <a:tc>
                  <a:txBody>
                    <a:bodyPr/>
                    <a:lstStyle/>
                    <a:p>
                      <a:r>
                        <a:rPr lang="en-GB" dirty="0"/>
                        <a:t>26.04.21</a:t>
                      </a:r>
                    </a:p>
                  </a:txBody>
                  <a:tcPr/>
                </a:tc>
                <a:tc>
                  <a:txBody>
                    <a:bodyPr/>
                    <a:lstStyle/>
                    <a:p>
                      <a:r>
                        <a:rPr lang="en-GB" dirty="0"/>
                        <a:t>28.04.21</a:t>
                      </a:r>
                    </a:p>
                  </a:txBody>
                  <a:tcPr/>
                </a:tc>
                <a:tc>
                  <a:txBody>
                    <a:bodyPr/>
                    <a:lstStyle/>
                    <a:p>
                      <a:r>
                        <a:rPr lang="en-GB" dirty="0"/>
                        <a:t>2 days</a:t>
                      </a:r>
                    </a:p>
                  </a:txBody>
                  <a:tcPr/>
                </a:tc>
                <a:extLst>
                  <a:ext uri="{0D108BD9-81ED-4DB2-BD59-A6C34878D82A}">
                    <a16:rowId xmlns="" xmlns:a16="http://schemas.microsoft.com/office/drawing/2014/main" val="2526043345"/>
                  </a:ext>
                </a:extLst>
              </a:tr>
              <a:tr h="416932">
                <a:tc>
                  <a:txBody>
                    <a:bodyPr/>
                    <a:lstStyle/>
                    <a:p>
                      <a:r>
                        <a:rPr lang="en-GB" dirty="0"/>
                        <a:t>World foliage</a:t>
                      </a:r>
                    </a:p>
                  </a:txBody>
                  <a:tcPr/>
                </a:tc>
                <a:tc>
                  <a:txBody>
                    <a:bodyPr/>
                    <a:lstStyle/>
                    <a:p>
                      <a:r>
                        <a:rPr lang="en-GB" dirty="0"/>
                        <a:t>28.04.21</a:t>
                      </a:r>
                    </a:p>
                  </a:txBody>
                  <a:tcPr/>
                </a:tc>
                <a:tc>
                  <a:txBody>
                    <a:bodyPr/>
                    <a:lstStyle/>
                    <a:p>
                      <a:r>
                        <a:rPr lang="en-GB" dirty="0"/>
                        <a:t>30.04.21</a:t>
                      </a:r>
                    </a:p>
                  </a:txBody>
                  <a:tcPr/>
                </a:tc>
                <a:tc>
                  <a:txBody>
                    <a:bodyPr/>
                    <a:lstStyle/>
                    <a:p>
                      <a:r>
                        <a:rPr lang="en-GB" dirty="0"/>
                        <a:t>2 days</a:t>
                      </a:r>
                    </a:p>
                  </a:txBody>
                  <a:tcPr/>
                </a:tc>
                <a:extLst>
                  <a:ext uri="{0D108BD9-81ED-4DB2-BD59-A6C34878D82A}">
                    <a16:rowId xmlns="" xmlns:a16="http://schemas.microsoft.com/office/drawing/2014/main" val="4205859728"/>
                  </a:ext>
                </a:extLst>
              </a:tr>
              <a:tr h="460028">
                <a:tc>
                  <a:txBody>
                    <a:bodyPr/>
                    <a:lstStyle/>
                    <a:p>
                      <a:r>
                        <a:rPr lang="en-GB" dirty="0"/>
                        <a:t>Animals</a:t>
                      </a:r>
                    </a:p>
                  </a:txBody>
                  <a:tcPr/>
                </a:tc>
                <a:tc>
                  <a:txBody>
                    <a:bodyPr/>
                    <a:lstStyle/>
                    <a:p>
                      <a:r>
                        <a:rPr lang="en-GB" dirty="0"/>
                        <a:t>30.04.21</a:t>
                      </a:r>
                    </a:p>
                  </a:txBody>
                  <a:tcPr/>
                </a:tc>
                <a:tc>
                  <a:txBody>
                    <a:bodyPr/>
                    <a:lstStyle/>
                    <a:p>
                      <a:r>
                        <a:rPr lang="en-GB" dirty="0"/>
                        <a:t>03.05.21</a:t>
                      </a:r>
                    </a:p>
                  </a:txBody>
                  <a:tcPr/>
                </a:tc>
                <a:tc>
                  <a:txBody>
                    <a:bodyPr/>
                    <a:lstStyle/>
                    <a:p>
                      <a:r>
                        <a:rPr lang="en-GB" dirty="0"/>
                        <a:t>3 days</a:t>
                      </a:r>
                    </a:p>
                  </a:txBody>
                  <a:tcPr/>
                </a:tc>
                <a:extLst>
                  <a:ext uri="{0D108BD9-81ED-4DB2-BD59-A6C34878D82A}">
                    <a16:rowId xmlns="" xmlns:a16="http://schemas.microsoft.com/office/drawing/2014/main" val="3506931558"/>
                  </a:ext>
                </a:extLst>
              </a:tr>
              <a:tr h="416932">
                <a:tc>
                  <a:txBody>
                    <a:bodyPr/>
                    <a:lstStyle/>
                    <a:p>
                      <a:r>
                        <a:rPr lang="en-GB" dirty="0"/>
                        <a:t>Enemy/enemy A.I</a:t>
                      </a:r>
                    </a:p>
                  </a:txBody>
                  <a:tcPr/>
                </a:tc>
                <a:tc>
                  <a:txBody>
                    <a:bodyPr/>
                    <a:lstStyle/>
                    <a:p>
                      <a:r>
                        <a:rPr lang="en-GB" dirty="0"/>
                        <a:t>03.05.21</a:t>
                      </a:r>
                    </a:p>
                  </a:txBody>
                  <a:tcPr/>
                </a:tc>
                <a:tc>
                  <a:txBody>
                    <a:bodyPr/>
                    <a:lstStyle/>
                    <a:p>
                      <a:r>
                        <a:rPr lang="en-GB" dirty="0"/>
                        <a:t>06.05.21</a:t>
                      </a:r>
                    </a:p>
                  </a:txBody>
                  <a:tcPr/>
                </a:tc>
                <a:tc>
                  <a:txBody>
                    <a:bodyPr/>
                    <a:lstStyle/>
                    <a:p>
                      <a:r>
                        <a:rPr lang="en-GB" dirty="0"/>
                        <a:t>3 days</a:t>
                      </a:r>
                    </a:p>
                  </a:txBody>
                  <a:tcPr/>
                </a:tc>
                <a:extLst>
                  <a:ext uri="{0D108BD9-81ED-4DB2-BD59-A6C34878D82A}">
                    <a16:rowId xmlns="" xmlns:a16="http://schemas.microsoft.com/office/drawing/2014/main" val="10009"/>
                  </a:ext>
                </a:extLst>
              </a:tr>
              <a:tr h="416932">
                <a:tc>
                  <a:txBody>
                    <a:bodyPr/>
                    <a:lstStyle/>
                    <a:p>
                      <a:r>
                        <a:rPr lang="en-GB" dirty="0"/>
                        <a:t>Playable game</a:t>
                      </a:r>
                    </a:p>
                  </a:txBody>
                  <a:tcPr/>
                </a:tc>
                <a:tc>
                  <a:txBody>
                    <a:bodyPr/>
                    <a:lstStyle/>
                    <a:p>
                      <a:r>
                        <a:rPr lang="en-GB" dirty="0"/>
                        <a:t>06.05.21</a:t>
                      </a:r>
                    </a:p>
                  </a:txBody>
                  <a:tcPr/>
                </a:tc>
                <a:tc>
                  <a:txBody>
                    <a:bodyPr/>
                    <a:lstStyle/>
                    <a:p>
                      <a:r>
                        <a:rPr lang="en-GB" dirty="0"/>
                        <a:t>10.05.21</a:t>
                      </a:r>
                    </a:p>
                  </a:txBody>
                  <a:tcPr/>
                </a:tc>
                <a:tc>
                  <a:txBody>
                    <a:bodyPr/>
                    <a:lstStyle/>
                    <a:p>
                      <a:r>
                        <a:rPr lang="en-GB" dirty="0"/>
                        <a:t>4 days</a:t>
                      </a:r>
                    </a:p>
                  </a:txBody>
                  <a:tcPr/>
                </a:tc>
                <a:extLst>
                  <a:ext uri="{0D108BD9-81ED-4DB2-BD59-A6C34878D82A}">
                    <a16:rowId xmlns="" xmlns:a16="http://schemas.microsoft.com/office/drawing/2014/main" val="10010"/>
                  </a:ext>
                </a:extLst>
              </a:tr>
              <a:tr h="416932">
                <a:tc>
                  <a:txBody>
                    <a:bodyPr/>
                    <a:lstStyle/>
                    <a:p>
                      <a:r>
                        <a:rPr lang="en-GB" dirty="0"/>
                        <a:t>Scene 1</a:t>
                      </a:r>
                    </a:p>
                  </a:txBody>
                  <a:tcPr/>
                </a:tc>
                <a:tc>
                  <a:txBody>
                    <a:bodyPr/>
                    <a:lstStyle/>
                    <a:p>
                      <a:r>
                        <a:rPr lang="en-GB" dirty="0"/>
                        <a:t>10.05.21</a:t>
                      </a:r>
                    </a:p>
                  </a:txBody>
                  <a:tcPr/>
                </a:tc>
                <a:tc>
                  <a:txBody>
                    <a:bodyPr/>
                    <a:lstStyle/>
                    <a:p>
                      <a:r>
                        <a:rPr lang="en-GB" dirty="0"/>
                        <a:t>12.05.21</a:t>
                      </a:r>
                    </a:p>
                  </a:txBody>
                  <a:tcPr/>
                </a:tc>
                <a:tc>
                  <a:txBody>
                    <a:bodyPr/>
                    <a:lstStyle/>
                    <a:p>
                      <a:r>
                        <a:rPr lang="en-GB" dirty="0"/>
                        <a:t>2 days</a:t>
                      </a:r>
                    </a:p>
                  </a:txBody>
                  <a:tcPr/>
                </a:tc>
                <a:extLst>
                  <a:ext uri="{0D108BD9-81ED-4DB2-BD59-A6C34878D82A}">
                    <a16:rowId xmlns="" xmlns:a16="http://schemas.microsoft.com/office/drawing/2014/main" val="10011"/>
                  </a:ext>
                </a:extLst>
              </a:tr>
              <a:tr h="416932">
                <a:tc>
                  <a:txBody>
                    <a:bodyPr/>
                    <a:lstStyle/>
                    <a:p>
                      <a:r>
                        <a:rPr lang="en-GB" dirty="0"/>
                        <a:t>Scene 2</a:t>
                      </a:r>
                    </a:p>
                  </a:txBody>
                  <a:tcPr/>
                </a:tc>
                <a:tc>
                  <a:txBody>
                    <a:bodyPr/>
                    <a:lstStyle/>
                    <a:p>
                      <a:r>
                        <a:rPr lang="en-GB" dirty="0"/>
                        <a:t>12.05.21</a:t>
                      </a:r>
                    </a:p>
                  </a:txBody>
                  <a:tcPr/>
                </a:tc>
                <a:tc>
                  <a:txBody>
                    <a:bodyPr/>
                    <a:lstStyle/>
                    <a:p>
                      <a:r>
                        <a:rPr lang="en-GB" dirty="0"/>
                        <a:t>19.05.21</a:t>
                      </a:r>
                    </a:p>
                  </a:txBody>
                  <a:tcPr/>
                </a:tc>
                <a:tc>
                  <a:txBody>
                    <a:bodyPr/>
                    <a:lstStyle/>
                    <a:p>
                      <a:r>
                        <a:rPr lang="en-GB" dirty="0"/>
                        <a:t>7 days</a:t>
                      </a:r>
                    </a:p>
                  </a:txBody>
                  <a:tcPr/>
                </a:tc>
                <a:extLst>
                  <a:ext uri="{0D108BD9-81ED-4DB2-BD59-A6C34878D82A}">
                    <a16:rowId xmlns="" xmlns:a16="http://schemas.microsoft.com/office/drawing/2014/main" val="10012"/>
                  </a:ext>
                </a:extLst>
              </a:tr>
              <a:tr h="416932">
                <a:tc>
                  <a:txBody>
                    <a:bodyPr/>
                    <a:lstStyle/>
                    <a:p>
                      <a:r>
                        <a:rPr lang="en-GB" dirty="0"/>
                        <a:t>Scene 3</a:t>
                      </a:r>
                    </a:p>
                  </a:txBody>
                  <a:tcPr/>
                </a:tc>
                <a:tc>
                  <a:txBody>
                    <a:bodyPr/>
                    <a:lstStyle/>
                    <a:p>
                      <a:r>
                        <a:rPr lang="en-GB" dirty="0"/>
                        <a:t>19.05.21</a:t>
                      </a:r>
                    </a:p>
                  </a:txBody>
                  <a:tcPr/>
                </a:tc>
                <a:tc>
                  <a:txBody>
                    <a:bodyPr/>
                    <a:lstStyle/>
                    <a:p>
                      <a:r>
                        <a:rPr lang="en-GB" dirty="0"/>
                        <a:t>21.05.21</a:t>
                      </a:r>
                    </a:p>
                  </a:txBody>
                  <a:tcPr/>
                </a:tc>
                <a:tc>
                  <a:txBody>
                    <a:bodyPr/>
                    <a:lstStyle/>
                    <a:p>
                      <a:r>
                        <a:rPr lang="en-GB" dirty="0"/>
                        <a:t>2 days</a:t>
                      </a:r>
                    </a:p>
                  </a:txBody>
                  <a:tcPr/>
                </a:tc>
                <a:extLst>
                  <a:ext uri="{0D108BD9-81ED-4DB2-BD59-A6C34878D82A}">
                    <a16:rowId xmlns="" xmlns:a16="http://schemas.microsoft.com/office/drawing/2014/main" val="10013"/>
                  </a:ext>
                </a:extLst>
              </a:tr>
              <a:tr h="416932">
                <a:tc>
                  <a:txBody>
                    <a:bodyPr/>
                    <a:lstStyle/>
                    <a:p>
                      <a:r>
                        <a:rPr lang="en-GB" dirty="0"/>
                        <a:t>Scene 4</a:t>
                      </a:r>
                    </a:p>
                  </a:txBody>
                  <a:tcPr/>
                </a:tc>
                <a:tc>
                  <a:txBody>
                    <a:bodyPr/>
                    <a:lstStyle/>
                    <a:p>
                      <a:r>
                        <a:rPr lang="en-GB" dirty="0"/>
                        <a:t>21.05.21</a:t>
                      </a:r>
                    </a:p>
                  </a:txBody>
                  <a:tcPr/>
                </a:tc>
                <a:tc>
                  <a:txBody>
                    <a:bodyPr/>
                    <a:lstStyle/>
                    <a:p>
                      <a:r>
                        <a:rPr lang="en-GB" dirty="0"/>
                        <a:t>24.05.21</a:t>
                      </a:r>
                    </a:p>
                  </a:txBody>
                  <a:tcPr/>
                </a:tc>
                <a:tc>
                  <a:txBody>
                    <a:bodyPr/>
                    <a:lstStyle/>
                    <a:p>
                      <a:r>
                        <a:rPr lang="en-GB" dirty="0"/>
                        <a:t>3 days</a:t>
                      </a:r>
                    </a:p>
                  </a:txBody>
                  <a:tcPr/>
                </a:tc>
                <a:extLst>
                  <a:ext uri="{0D108BD9-81ED-4DB2-BD59-A6C34878D82A}">
                    <a16:rowId xmlns="" xmlns:a16="http://schemas.microsoft.com/office/drawing/2014/main" val="10014"/>
                  </a:ext>
                </a:extLst>
              </a:tr>
              <a:tr h="416932">
                <a:tc>
                  <a:txBody>
                    <a:bodyPr/>
                    <a:lstStyle/>
                    <a:p>
                      <a:r>
                        <a:rPr lang="en-GB" dirty="0"/>
                        <a:t>Bug Fixing</a:t>
                      </a:r>
                    </a:p>
                  </a:txBody>
                  <a:tcPr/>
                </a:tc>
                <a:tc>
                  <a:txBody>
                    <a:bodyPr/>
                    <a:lstStyle/>
                    <a:p>
                      <a:r>
                        <a:rPr lang="en-GB" dirty="0"/>
                        <a:t>26.05.21</a:t>
                      </a:r>
                    </a:p>
                  </a:txBody>
                  <a:tcPr/>
                </a:tc>
                <a:tc>
                  <a:txBody>
                    <a:bodyPr/>
                    <a:lstStyle/>
                    <a:p>
                      <a:r>
                        <a:rPr lang="en-GB" dirty="0"/>
                        <a:t>31.05.21</a:t>
                      </a:r>
                    </a:p>
                  </a:txBody>
                  <a:tcPr/>
                </a:tc>
                <a:tc>
                  <a:txBody>
                    <a:bodyPr/>
                    <a:lstStyle/>
                    <a:p>
                      <a:r>
                        <a:rPr lang="en-GB" dirty="0"/>
                        <a:t>5 days</a:t>
                      </a:r>
                    </a:p>
                  </a:txBody>
                  <a:tcPr/>
                </a:tc>
                <a:extLst>
                  <a:ext uri="{0D108BD9-81ED-4DB2-BD59-A6C34878D82A}">
                    <a16:rowId xmlns="" xmlns:a16="http://schemas.microsoft.com/office/drawing/2014/main" val="1097752028"/>
                  </a:ext>
                </a:extLst>
              </a:tr>
              <a:tr h="416932">
                <a:tc>
                  <a:txBody>
                    <a:bodyPr/>
                    <a:lstStyle/>
                    <a:p>
                      <a:r>
                        <a:rPr lang="en-GB" dirty="0"/>
                        <a:t>Extra time</a:t>
                      </a:r>
                    </a:p>
                  </a:txBody>
                  <a:tcPr/>
                </a:tc>
                <a:tc>
                  <a:txBody>
                    <a:bodyPr/>
                    <a:lstStyle/>
                    <a:p>
                      <a:r>
                        <a:rPr lang="en-GB" dirty="0"/>
                        <a:t>31.05.21</a:t>
                      </a:r>
                    </a:p>
                  </a:txBody>
                  <a:tcPr/>
                </a:tc>
                <a:tc>
                  <a:txBody>
                    <a:bodyPr/>
                    <a:lstStyle/>
                    <a:p>
                      <a:r>
                        <a:rPr lang="en-GB" dirty="0"/>
                        <a:t>09.06.21</a:t>
                      </a:r>
                    </a:p>
                  </a:txBody>
                  <a:tcPr/>
                </a:tc>
                <a:tc>
                  <a:txBody>
                    <a:bodyPr/>
                    <a:lstStyle/>
                    <a:p>
                      <a:r>
                        <a:rPr lang="en-GB" dirty="0"/>
                        <a:t>10 days</a:t>
                      </a:r>
                    </a:p>
                  </a:txBody>
                  <a:tcPr/>
                </a:tc>
                <a:extLst>
                  <a:ext uri="{0D108BD9-81ED-4DB2-BD59-A6C34878D82A}">
                    <a16:rowId xmlns="" xmlns:a16="http://schemas.microsoft.com/office/drawing/2014/main" val="2283419396"/>
                  </a:ext>
                </a:extLst>
              </a:tr>
              <a:tr h="416932">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1055331616"/>
                  </a:ext>
                </a:extLst>
              </a:tr>
            </a:tbl>
          </a:graphicData>
        </a:graphic>
      </p:graphicFrame>
    </p:spTree>
    <p:extLst>
      <p:ext uri="{BB962C8B-B14F-4D97-AF65-F5344CB8AC3E}">
        <p14:creationId xmlns:p14="http://schemas.microsoft.com/office/powerpoint/2010/main" val="103081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247" y="200074"/>
            <a:ext cx="10361636" cy="2047099"/>
          </a:xfrm>
          <a:prstGeom prst="rect">
            <a:avLst/>
          </a:prstGeom>
          <a:noFill/>
        </p:spPr>
        <p:txBody>
          <a:bodyPr wrap="square" rtlCol="0">
            <a:spAutoFit/>
          </a:bodyPr>
          <a:lstStyle/>
          <a:p>
            <a:r>
              <a:rPr lang="en-GB" dirty="0" smtClean="0"/>
              <a:t>Bibliography:</a:t>
            </a:r>
          </a:p>
          <a:p>
            <a:endParaRPr lang="en-GB" dirty="0"/>
          </a:p>
          <a:p>
            <a:r>
              <a:rPr lang="en-GB" u="sng" dirty="0" err="1" smtClean="0"/>
              <a:t>Que</a:t>
            </a:r>
            <a:r>
              <a:rPr lang="en-GB" u="sng" dirty="0" smtClean="0"/>
              <a:t> </a:t>
            </a:r>
            <a:r>
              <a:rPr lang="en-GB" u="sng" dirty="0" err="1" smtClean="0"/>
              <a:t>Houxo</a:t>
            </a:r>
            <a:r>
              <a:rPr lang="en-GB" u="sng" dirty="0" smtClean="0"/>
              <a:t> Portfolio</a:t>
            </a:r>
          </a:p>
          <a:p>
            <a:r>
              <a:rPr lang="en-GB" dirty="0">
                <a:hlinkClick r:id="rId2"/>
              </a:rPr>
              <a:t>https://</a:t>
            </a:r>
            <a:r>
              <a:rPr lang="en-GB" dirty="0" smtClean="0">
                <a:hlinkClick r:id="rId2"/>
              </a:rPr>
              <a:t>www.flickr.com/photos/day_and_night/albums/with/72157635037661309</a:t>
            </a:r>
            <a:r>
              <a:rPr lang="en-GB" dirty="0" smtClean="0"/>
              <a:t> </a:t>
            </a:r>
          </a:p>
          <a:p>
            <a:endParaRPr lang="en-GB" dirty="0"/>
          </a:p>
          <a:p>
            <a:endParaRPr lang="en-GB" dirty="0"/>
          </a:p>
        </p:txBody>
      </p:sp>
    </p:spTree>
    <p:extLst>
      <p:ext uri="{BB962C8B-B14F-4D97-AF65-F5344CB8AC3E}">
        <p14:creationId xmlns:p14="http://schemas.microsoft.com/office/powerpoint/2010/main" val="86738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113314" cy="830997"/>
          </a:xfrm>
          <a:prstGeom prst="rect">
            <a:avLst/>
          </a:prstGeom>
          <a:noFill/>
        </p:spPr>
        <p:txBody>
          <a:bodyPr wrap="square" rtlCol="0">
            <a:spAutoFit/>
          </a:bodyPr>
          <a:lstStyle/>
          <a:p>
            <a:r>
              <a:rPr lang="en-US" sz="2800" b="1" u="sng" dirty="0"/>
              <a:t>FMP Research</a:t>
            </a:r>
          </a:p>
          <a:p>
            <a:r>
              <a:rPr lang="en-US" sz="1800" b="1" u="sng" dirty="0"/>
              <a:t>Idea 1 Mind map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692" y="2316972"/>
            <a:ext cx="10147852" cy="5708167"/>
          </a:xfrm>
          <a:prstGeom prst="rect">
            <a:avLst/>
          </a:prstGeom>
        </p:spPr>
      </p:pic>
      <p:sp>
        <p:nvSpPr>
          <p:cNvPr id="2" name="TextBox 1"/>
          <p:cNvSpPr txBox="1"/>
          <p:nvPr/>
        </p:nvSpPr>
        <p:spPr>
          <a:xfrm>
            <a:off x="4495800" y="385343"/>
            <a:ext cx="8011886" cy="1069716"/>
          </a:xfrm>
          <a:prstGeom prst="rect">
            <a:avLst/>
          </a:prstGeom>
          <a:noFill/>
        </p:spPr>
        <p:txBody>
          <a:bodyPr wrap="square" rtlCol="0">
            <a:spAutoFit/>
          </a:bodyPr>
          <a:lstStyle/>
          <a:p>
            <a:r>
              <a:rPr lang="en-GB" dirty="0"/>
              <a:t>My first idea was thinking about making a VR virtual experience game with the theme of colour. My aim for the game would be to link colours with emotions and feelings. </a:t>
            </a:r>
          </a:p>
        </p:txBody>
      </p:sp>
    </p:spTree>
    <p:extLst>
      <p:ext uri="{BB962C8B-B14F-4D97-AF65-F5344CB8AC3E}">
        <p14:creationId xmlns:p14="http://schemas.microsoft.com/office/powerpoint/2010/main" val="65882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471057" cy="830997"/>
          </a:xfrm>
          <a:prstGeom prst="rect">
            <a:avLst/>
          </a:prstGeom>
          <a:noFill/>
        </p:spPr>
        <p:txBody>
          <a:bodyPr wrap="square" rtlCol="0">
            <a:spAutoFit/>
          </a:bodyPr>
          <a:lstStyle/>
          <a:p>
            <a:r>
              <a:rPr lang="en-US" sz="2800" b="1" u="sng" dirty="0"/>
              <a:t>FMP Research</a:t>
            </a:r>
          </a:p>
          <a:p>
            <a:r>
              <a:rPr lang="en-US" sz="1800" b="1" u="sng" dirty="0"/>
              <a:t>Idea 1 S.W.O.T</a:t>
            </a:r>
          </a:p>
        </p:txBody>
      </p:sp>
      <p:sp>
        <p:nvSpPr>
          <p:cNvPr id="2" name="TextBox 1"/>
          <p:cNvSpPr txBox="1"/>
          <p:nvPr/>
        </p:nvSpPr>
        <p:spPr>
          <a:xfrm>
            <a:off x="1273629" y="1502229"/>
            <a:ext cx="4572000" cy="6348469"/>
          </a:xfrm>
          <a:prstGeom prst="rect">
            <a:avLst/>
          </a:prstGeom>
          <a:noFill/>
        </p:spPr>
        <p:txBody>
          <a:bodyPr wrap="square" rtlCol="0">
            <a:spAutoFit/>
          </a:bodyPr>
          <a:lstStyle/>
          <a:p>
            <a:r>
              <a:rPr lang="en-GB" u="sng" dirty="0"/>
              <a:t>S.W.O.T Project:</a:t>
            </a:r>
          </a:p>
          <a:p>
            <a:endParaRPr lang="en-GB" dirty="0"/>
          </a:p>
          <a:p>
            <a:r>
              <a:rPr lang="en-GB" dirty="0"/>
              <a:t>S: </a:t>
            </a:r>
            <a:r>
              <a:rPr lang="en-GB" sz="1800" dirty="0"/>
              <a:t>One of the strengths of this idea is that it would be relatively easy to do in the time frame that I have. </a:t>
            </a:r>
            <a:endParaRPr lang="en-GB" dirty="0"/>
          </a:p>
          <a:p>
            <a:endParaRPr lang="en-GB" dirty="0"/>
          </a:p>
          <a:p>
            <a:r>
              <a:rPr lang="en-GB" dirty="0"/>
              <a:t>W: </a:t>
            </a:r>
            <a:r>
              <a:rPr lang="en-GB" sz="1800" dirty="0"/>
              <a:t>A weakness of the idea is that it may be to simple. The aim would be to have at least 4 scenes with each having its own colour but this wont take long to do so I could always add In more scenes if a have spare time.</a:t>
            </a:r>
            <a:endParaRPr lang="en-GB" dirty="0"/>
          </a:p>
          <a:p>
            <a:endParaRPr lang="en-GB" dirty="0"/>
          </a:p>
          <a:p>
            <a:r>
              <a:rPr lang="en-GB" dirty="0"/>
              <a:t>O: </a:t>
            </a:r>
            <a:r>
              <a:rPr lang="en-GB" sz="1800" dirty="0"/>
              <a:t>This Idea would give me the chance to test out my skill in making a game with nothing to explain but the player knows what its about.</a:t>
            </a:r>
            <a:endParaRPr lang="en-GB" dirty="0"/>
          </a:p>
          <a:p>
            <a:endParaRPr lang="en-GB" dirty="0"/>
          </a:p>
          <a:p>
            <a:r>
              <a:rPr lang="en-GB" dirty="0"/>
              <a:t>T: </a:t>
            </a:r>
            <a:r>
              <a:rPr lang="en-GB" sz="1800" dirty="0"/>
              <a:t>A threat of this idea is that it may be hard trying to make a simple games that makes the player change the way they feel by being in a different scene.</a:t>
            </a:r>
            <a:endParaRPr lang="en-GB" dirty="0"/>
          </a:p>
        </p:txBody>
      </p:sp>
      <p:sp>
        <p:nvSpPr>
          <p:cNvPr id="4" name="TextBox 3"/>
          <p:cNvSpPr txBox="1"/>
          <p:nvPr/>
        </p:nvSpPr>
        <p:spPr>
          <a:xfrm>
            <a:off x="6161315" y="1502229"/>
            <a:ext cx="5083629" cy="6071470"/>
          </a:xfrm>
          <a:prstGeom prst="rect">
            <a:avLst/>
          </a:prstGeom>
          <a:noFill/>
        </p:spPr>
        <p:txBody>
          <a:bodyPr wrap="square" rtlCol="0">
            <a:spAutoFit/>
          </a:bodyPr>
          <a:lstStyle/>
          <a:p>
            <a:r>
              <a:rPr lang="en-US" u="sng" dirty="0"/>
              <a:t>S.W.O.T Personal:</a:t>
            </a:r>
          </a:p>
          <a:p>
            <a:endParaRPr lang="en-US" dirty="0"/>
          </a:p>
          <a:p>
            <a:r>
              <a:rPr lang="en-US" dirty="0"/>
              <a:t>S: </a:t>
            </a:r>
            <a:r>
              <a:rPr lang="en-US" sz="1800" dirty="0"/>
              <a:t>This idea will be easy for me to do because it will be a simple world scene that just changes to what the player wants. </a:t>
            </a:r>
          </a:p>
          <a:p>
            <a:endParaRPr lang="en-US" dirty="0"/>
          </a:p>
          <a:p>
            <a:r>
              <a:rPr lang="en-US" dirty="0"/>
              <a:t>W: </a:t>
            </a:r>
            <a:r>
              <a:rPr lang="en-US" sz="1800" dirty="0"/>
              <a:t>A weakness of mine that could affect the production of this idea, would be me being indecisive of what I would in each scene. For example, making the world red to represent anger would give me lots of options of what I could put in that scene to make the player feel anger.</a:t>
            </a:r>
            <a:endParaRPr lang="en-US" dirty="0"/>
          </a:p>
          <a:p>
            <a:endParaRPr lang="en-US" dirty="0"/>
          </a:p>
          <a:p>
            <a:r>
              <a:rPr lang="en-US" dirty="0"/>
              <a:t>O:</a:t>
            </a:r>
            <a:r>
              <a:rPr lang="en-US" sz="1800" dirty="0"/>
              <a:t> This idea gives me a chance to make something that would be similar to what I want to do in the future. </a:t>
            </a:r>
            <a:endParaRPr lang="en-US" dirty="0"/>
          </a:p>
          <a:p>
            <a:endParaRPr lang="en-US" dirty="0"/>
          </a:p>
          <a:p>
            <a:r>
              <a:rPr lang="en-US" dirty="0"/>
              <a:t>T:</a:t>
            </a:r>
            <a:r>
              <a:rPr lang="en-US" sz="1800" dirty="0"/>
              <a:t> A big threat of this idea is that it may be like what I want to do in the future, but this idea doesn't motivate me to want to do it. </a:t>
            </a:r>
            <a:endParaRPr lang="en-US" dirty="0"/>
          </a:p>
        </p:txBody>
      </p:sp>
    </p:spTree>
    <p:extLst>
      <p:ext uri="{BB962C8B-B14F-4D97-AF65-F5344CB8AC3E}">
        <p14:creationId xmlns:p14="http://schemas.microsoft.com/office/powerpoint/2010/main" val="190806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820886" cy="830997"/>
          </a:xfrm>
          <a:prstGeom prst="rect">
            <a:avLst/>
          </a:prstGeom>
          <a:noFill/>
        </p:spPr>
        <p:txBody>
          <a:bodyPr wrap="square" rtlCol="0">
            <a:spAutoFit/>
          </a:bodyPr>
          <a:lstStyle/>
          <a:p>
            <a:r>
              <a:rPr lang="en-US" sz="2800" b="1" u="sng" dirty="0"/>
              <a:t>FMP Research</a:t>
            </a:r>
          </a:p>
          <a:p>
            <a:r>
              <a:rPr lang="en-US" sz="1800" b="1" u="sng" dirty="0"/>
              <a:t>Idea 1 Conclusion</a:t>
            </a:r>
          </a:p>
        </p:txBody>
      </p:sp>
      <p:sp>
        <p:nvSpPr>
          <p:cNvPr id="2" name="TextBox 1"/>
          <p:cNvSpPr txBox="1"/>
          <p:nvPr/>
        </p:nvSpPr>
        <p:spPr>
          <a:xfrm>
            <a:off x="1219200" y="1393371"/>
            <a:ext cx="10286999" cy="6608219"/>
          </a:xfrm>
          <a:prstGeom prst="rect">
            <a:avLst/>
          </a:prstGeom>
          <a:noFill/>
        </p:spPr>
        <p:txBody>
          <a:bodyPr wrap="square" rtlCol="0">
            <a:spAutoFit/>
          </a:bodyPr>
          <a:lstStyle/>
          <a:p>
            <a:r>
              <a:rPr lang="en-GB" dirty="0"/>
              <a:t>This idea would take a lot of research into how colours can effect peoples emotions. A lot of scientific papers on how it works. My job would be on how to implement that into a game. </a:t>
            </a:r>
          </a:p>
          <a:p>
            <a:endParaRPr lang="en-GB" dirty="0"/>
          </a:p>
          <a:p>
            <a:r>
              <a:rPr lang="en-GB" dirty="0"/>
              <a:t>If I was to do this idea then I think I would be able to get it done in the time frame I have. Each scene I could spend on week on making and perfecting it, and with my spare time maybe adding more scenes and detail.</a:t>
            </a:r>
          </a:p>
          <a:p>
            <a:endParaRPr lang="en-GB" dirty="0"/>
          </a:p>
          <a:p>
            <a:r>
              <a:rPr lang="en-GB" dirty="0"/>
              <a:t>The main colours I could use are:</a:t>
            </a:r>
          </a:p>
          <a:p>
            <a:pPr marL="342900" indent="-342900">
              <a:buFontTx/>
              <a:buChar char="-"/>
            </a:pPr>
            <a:r>
              <a:rPr lang="en-GB" dirty="0"/>
              <a:t>Red 		(anger)</a:t>
            </a:r>
          </a:p>
          <a:p>
            <a:pPr marL="342900" indent="-342900">
              <a:buFontTx/>
              <a:buChar char="-"/>
            </a:pPr>
            <a:r>
              <a:rPr lang="en-GB" dirty="0"/>
              <a:t>Green		(balance)</a:t>
            </a:r>
          </a:p>
          <a:p>
            <a:pPr marL="342900" indent="-342900">
              <a:buFontTx/>
              <a:buChar char="-"/>
            </a:pPr>
            <a:r>
              <a:rPr lang="en-GB" dirty="0"/>
              <a:t>Blue		(peace)</a:t>
            </a:r>
          </a:p>
          <a:p>
            <a:pPr marL="342900" indent="-342900">
              <a:buFontTx/>
              <a:buChar char="-"/>
            </a:pPr>
            <a:r>
              <a:rPr lang="en-GB" dirty="0"/>
              <a:t>White		(blank/nothing)</a:t>
            </a:r>
          </a:p>
          <a:p>
            <a:pPr marL="342900" indent="-342900">
              <a:buFontTx/>
              <a:buChar char="-"/>
            </a:pPr>
            <a:r>
              <a:rPr lang="en-GB" dirty="0"/>
              <a:t>Black 		(darkness/depression)</a:t>
            </a:r>
          </a:p>
          <a:p>
            <a:endParaRPr lang="en-GB" dirty="0"/>
          </a:p>
          <a:p>
            <a:r>
              <a:rPr lang="en-GB" dirty="0"/>
              <a:t>These colours would be easy to make worlds for. All I would have to do its add in objects and scenery to enhance on these colours. For example adding trees for green, having clouds for blue and having destruction all over the world for red.</a:t>
            </a:r>
          </a:p>
          <a:p>
            <a:endParaRPr lang="en-GB" dirty="0"/>
          </a:p>
          <a:p>
            <a:r>
              <a:rPr lang="en-GB" dirty="0"/>
              <a:t>This idea could work but getting it exactly as I would want it will be hard.</a:t>
            </a:r>
          </a:p>
        </p:txBody>
      </p:sp>
    </p:spTree>
    <p:extLst>
      <p:ext uri="{BB962C8B-B14F-4D97-AF65-F5344CB8AC3E}">
        <p14:creationId xmlns:p14="http://schemas.microsoft.com/office/powerpoint/2010/main" val="47557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884714" cy="830997"/>
          </a:xfrm>
          <a:prstGeom prst="rect">
            <a:avLst/>
          </a:prstGeom>
          <a:noFill/>
        </p:spPr>
        <p:txBody>
          <a:bodyPr wrap="square" rtlCol="0">
            <a:spAutoFit/>
          </a:bodyPr>
          <a:lstStyle/>
          <a:p>
            <a:r>
              <a:rPr lang="en-US" sz="2800" b="1" u="sng" dirty="0"/>
              <a:t>FMP Research</a:t>
            </a:r>
          </a:p>
          <a:p>
            <a:r>
              <a:rPr lang="en-US" sz="1800" b="1" u="sng" dirty="0"/>
              <a:t>Idea 2 Mind map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171" y="2299667"/>
            <a:ext cx="10193759" cy="5733990"/>
          </a:xfrm>
          <a:prstGeom prst="rect">
            <a:avLst/>
          </a:prstGeom>
        </p:spPr>
      </p:pic>
      <p:sp>
        <p:nvSpPr>
          <p:cNvPr id="2" name="TextBox 1"/>
          <p:cNvSpPr txBox="1"/>
          <p:nvPr/>
        </p:nvSpPr>
        <p:spPr>
          <a:xfrm>
            <a:off x="4844143" y="459036"/>
            <a:ext cx="6814457" cy="1069716"/>
          </a:xfrm>
          <a:prstGeom prst="rect">
            <a:avLst/>
          </a:prstGeom>
          <a:noFill/>
        </p:spPr>
        <p:txBody>
          <a:bodyPr wrap="square" rtlCol="0">
            <a:spAutoFit/>
          </a:bodyPr>
          <a:lstStyle/>
          <a:p>
            <a:r>
              <a:rPr lang="en-US" dirty="0"/>
              <a:t>My second idea is a VR fighting game based on magic with realistic physics. The aim of this idea would be to make a realistic fighting VR game with the theme being magic.</a:t>
            </a:r>
          </a:p>
        </p:txBody>
      </p:sp>
    </p:spTree>
    <p:extLst>
      <p:ext uri="{BB962C8B-B14F-4D97-AF65-F5344CB8AC3E}">
        <p14:creationId xmlns:p14="http://schemas.microsoft.com/office/powerpoint/2010/main" val="104871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778369" cy="830997"/>
          </a:xfrm>
          <a:prstGeom prst="rect">
            <a:avLst/>
          </a:prstGeom>
          <a:noFill/>
        </p:spPr>
        <p:txBody>
          <a:bodyPr wrap="square" rtlCol="0">
            <a:spAutoFit/>
          </a:bodyPr>
          <a:lstStyle/>
          <a:p>
            <a:r>
              <a:rPr lang="en-US" sz="2800" b="1" u="sng" dirty="0"/>
              <a:t>FMP Research</a:t>
            </a:r>
          </a:p>
          <a:p>
            <a:r>
              <a:rPr lang="en-US" sz="1800" b="1" u="sng" dirty="0"/>
              <a:t>Idea 2 S.W.O.T</a:t>
            </a:r>
          </a:p>
        </p:txBody>
      </p:sp>
      <p:sp>
        <p:nvSpPr>
          <p:cNvPr id="3" name="TextBox 2"/>
          <p:cNvSpPr txBox="1"/>
          <p:nvPr/>
        </p:nvSpPr>
        <p:spPr>
          <a:xfrm>
            <a:off x="1251858" y="1502229"/>
            <a:ext cx="5094514" cy="6348469"/>
          </a:xfrm>
          <a:prstGeom prst="rect">
            <a:avLst/>
          </a:prstGeom>
          <a:noFill/>
        </p:spPr>
        <p:txBody>
          <a:bodyPr wrap="square" rtlCol="0">
            <a:spAutoFit/>
          </a:bodyPr>
          <a:lstStyle/>
          <a:p>
            <a:r>
              <a:rPr lang="en-US" u="sng" dirty="0"/>
              <a:t>S.W.O.T Project:</a:t>
            </a:r>
          </a:p>
          <a:p>
            <a:endParaRPr lang="en-US" dirty="0"/>
          </a:p>
          <a:p>
            <a:r>
              <a:rPr lang="en-US" dirty="0"/>
              <a:t>S: </a:t>
            </a:r>
            <a:r>
              <a:rPr lang="en-US" sz="1800" dirty="0"/>
              <a:t>This idea would help me learn how to represent movement in VR games, both locomotion and kinetic. The weapons I would need would also have many ways of using them, like using a sword would be different to using a dagger.</a:t>
            </a:r>
          </a:p>
          <a:p>
            <a:endParaRPr lang="en-US" dirty="0"/>
          </a:p>
          <a:p>
            <a:r>
              <a:rPr lang="en-US" dirty="0"/>
              <a:t>W:</a:t>
            </a:r>
            <a:r>
              <a:rPr lang="en-US" sz="1800" dirty="0"/>
              <a:t> A weakness of this idea is that it will require a lot of detailed coding to get the ai enemy working and for how collision works. If I did go with realistic physics than I would also have to create that from scratch.</a:t>
            </a:r>
            <a:endParaRPr lang="en-US" dirty="0"/>
          </a:p>
          <a:p>
            <a:endParaRPr lang="en-US" dirty="0"/>
          </a:p>
          <a:p>
            <a:r>
              <a:rPr lang="en-US" dirty="0"/>
              <a:t>O: </a:t>
            </a:r>
            <a:r>
              <a:rPr lang="en-US" sz="1800" dirty="0"/>
              <a:t>This idea gives me the opportunity to make a fighting game that I would enjoy playing. Like others but with more of a magic theme.</a:t>
            </a:r>
            <a:endParaRPr lang="en-US" dirty="0"/>
          </a:p>
          <a:p>
            <a:endParaRPr lang="en-US" dirty="0"/>
          </a:p>
          <a:p>
            <a:r>
              <a:rPr lang="en-US" dirty="0"/>
              <a:t>T: </a:t>
            </a:r>
            <a:r>
              <a:rPr lang="en-US" sz="1800" dirty="0"/>
              <a:t>The main threat to this idea is that it will take a long time getting everything right, a lot of research into body movement and physics.</a:t>
            </a:r>
            <a:endParaRPr lang="en-US" dirty="0"/>
          </a:p>
        </p:txBody>
      </p:sp>
      <p:sp>
        <p:nvSpPr>
          <p:cNvPr id="4" name="TextBox 3"/>
          <p:cNvSpPr txBox="1"/>
          <p:nvPr/>
        </p:nvSpPr>
        <p:spPr>
          <a:xfrm>
            <a:off x="6346372" y="1502229"/>
            <a:ext cx="5203370" cy="6625468"/>
          </a:xfrm>
          <a:prstGeom prst="rect">
            <a:avLst/>
          </a:prstGeom>
          <a:noFill/>
        </p:spPr>
        <p:txBody>
          <a:bodyPr wrap="square" rtlCol="0">
            <a:spAutoFit/>
          </a:bodyPr>
          <a:lstStyle/>
          <a:p>
            <a:r>
              <a:rPr lang="en-US" u="sng" dirty="0"/>
              <a:t>S.W.O.T Personal:</a:t>
            </a:r>
          </a:p>
          <a:p>
            <a:endParaRPr lang="en-US" dirty="0"/>
          </a:p>
          <a:p>
            <a:r>
              <a:rPr lang="en-US" dirty="0"/>
              <a:t>S: </a:t>
            </a:r>
            <a:r>
              <a:rPr lang="en-US" sz="1800" dirty="0"/>
              <a:t>A strength of mine for this project is that I like designing and making weapons and that I know a lot about magic and wizardry, I can use this knowledge and put it into the game. </a:t>
            </a:r>
            <a:endParaRPr lang="en-US" dirty="0"/>
          </a:p>
          <a:p>
            <a:endParaRPr lang="en-US" dirty="0"/>
          </a:p>
          <a:p>
            <a:r>
              <a:rPr lang="en-US" dirty="0"/>
              <a:t>W: </a:t>
            </a:r>
            <a:r>
              <a:rPr lang="en-US" sz="1800" dirty="0"/>
              <a:t>A weakness of mine that would affect this idea is that I will most likely spend more time on the environment rather than the player character, which is bad because the way the player is a moves is the most important part in a fighting style game.</a:t>
            </a:r>
            <a:endParaRPr lang="en-US" dirty="0"/>
          </a:p>
          <a:p>
            <a:endParaRPr lang="en-US" dirty="0"/>
          </a:p>
          <a:p>
            <a:r>
              <a:rPr lang="en-US" dirty="0"/>
              <a:t>O:  </a:t>
            </a:r>
            <a:r>
              <a:rPr lang="en-US" sz="1800" dirty="0"/>
              <a:t>This idea would allow to test out using weapons in games and to learn more about body movement.</a:t>
            </a:r>
            <a:endParaRPr lang="en-US" dirty="0"/>
          </a:p>
          <a:p>
            <a:endParaRPr lang="en-US" dirty="0"/>
          </a:p>
          <a:p>
            <a:r>
              <a:rPr lang="en-US" dirty="0"/>
              <a:t>T:  </a:t>
            </a:r>
            <a:r>
              <a:rPr lang="en-US" sz="1800" dirty="0"/>
              <a:t>A threat of mine for this idea is that </a:t>
            </a:r>
            <a:r>
              <a:rPr lang="en-US" sz="1800" dirty="0" err="1"/>
              <a:t>i</a:t>
            </a:r>
            <a:r>
              <a:rPr lang="en-US" sz="1800" dirty="0"/>
              <a:t> will do a lot of work all at once and then take a break which will mean that I have lost all the original ideas that I had. I will end up doing all the research then get burned out when it comes to putting that research to use.</a:t>
            </a:r>
            <a:endParaRPr lang="en-US" dirty="0"/>
          </a:p>
        </p:txBody>
      </p:sp>
    </p:spTree>
    <p:extLst>
      <p:ext uri="{BB962C8B-B14F-4D97-AF65-F5344CB8AC3E}">
        <p14:creationId xmlns:p14="http://schemas.microsoft.com/office/powerpoint/2010/main" val="49990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03785" cy="830997"/>
          </a:xfrm>
          <a:prstGeom prst="rect">
            <a:avLst/>
          </a:prstGeom>
          <a:noFill/>
        </p:spPr>
        <p:txBody>
          <a:bodyPr wrap="square" rtlCol="0">
            <a:spAutoFit/>
          </a:bodyPr>
          <a:lstStyle/>
          <a:p>
            <a:r>
              <a:rPr lang="en-US" sz="2800" b="1" u="sng" dirty="0"/>
              <a:t>FMP Research</a:t>
            </a:r>
          </a:p>
          <a:p>
            <a:r>
              <a:rPr lang="en-US" sz="1800" b="1" u="sng" dirty="0"/>
              <a:t>Idea 2 Conclusion</a:t>
            </a:r>
          </a:p>
        </p:txBody>
      </p:sp>
      <p:sp>
        <p:nvSpPr>
          <p:cNvPr id="2" name="TextBox 1">
            <a:extLst>
              <a:ext uri="{FF2B5EF4-FFF2-40B4-BE49-F238E27FC236}">
                <a16:creationId xmlns="" xmlns:a16="http://schemas.microsoft.com/office/drawing/2014/main" id="{14FDFCEE-72DE-4B48-896F-34877B7C3B96}"/>
              </a:ext>
            </a:extLst>
          </p:cNvPr>
          <p:cNvSpPr txBox="1"/>
          <p:nvPr/>
        </p:nvSpPr>
        <p:spPr>
          <a:xfrm>
            <a:off x="1336431" y="1570892"/>
            <a:ext cx="10093569" cy="3676071"/>
          </a:xfrm>
          <a:prstGeom prst="rect">
            <a:avLst/>
          </a:prstGeom>
          <a:noFill/>
        </p:spPr>
        <p:txBody>
          <a:bodyPr wrap="square" rtlCol="0">
            <a:spAutoFit/>
          </a:bodyPr>
          <a:lstStyle/>
          <a:p>
            <a:r>
              <a:rPr lang="en-GB" dirty="0"/>
              <a:t>This idea would be good for a future project for myself when I have more time. </a:t>
            </a:r>
          </a:p>
          <a:p>
            <a:r>
              <a:rPr lang="en-GB" dirty="0"/>
              <a:t>The research I would have to do for this idea is:</a:t>
            </a:r>
          </a:p>
          <a:p>
            <a:pPr marL="342900" indent="-342900">
              <a:buFontTx/>
              <a:buChar char="-"/>
            </a:pPr>
            <a:r>
              <a:rPr lang="en-GB" dirty="0"/>
              <a:t>Body movement/physics</a:t>
            </a:r>
          </a:p>
          <a:p>
            <a:pPr marL="342900" indent="-342900">
              <a:buFontTx/>
              <a:buChar char="-"/>
            </a:pPr>
            <a:r>
              <a:rPr lang="en-GB" dirty="0"/>
              <a:t>Weapons</a:t>
            </a:r>
          </a:p>
          <a:p>
            <a:pPr marL="342900" indent="-342900">
              <a:buFontTx/>
              <a:buChar char="-"/>
            </a:pPr>
            <a:r>
              <a:rPr lang="en-GB" dirty="0"/>
              <a:t>Fighting styles</a:t>
            </a:r>
          </a:p>
          <a:p>
            <a:pPr marL="342900" indent="-342900">
              <a:buFontTx/>
              <a:buChar char="-"/>
            </a:pPr>
            <a:r>
              <a:rPr lang="en-GB" dirty="0"/>
              <a:t>Magic styles/Elements</a:t>
            </a:r>
          </a:p>
          <a:p>
            <a:endParaRPr lang="en-GB" dirty="0"/>
          </a:p>
          <a:p>
            <a:r>
              <a:rPr lang="en-GB" dirty="0"/>
              <a:t>Because the game requires movement I'm worried of people damaging there surrounding when they swing a sword or something. I do like the idea but I feel like I will get unmotivated to do it before I start doing the practical work. </a:t>
            </a:r>
          </a:p>
          <a:p>
            <a:endParaRPr lang="en-GB" dirty="0"/>
          </a:p>
        </p:txBody>
      </p:sp>
    </p:spTree>
    <p:extLst>
      <p:ext uri="{BB962C8B-B14F-4D97-AF65-F5344CB8AC3E}">
        <p14:creationId xmlns:p14="http://schemas.microsoft.com/office/powerpoint/2010/main" val="48720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895600" cy="830997"/>
          </a:xfrm>
          <a:prstGeom prst="rect">
            <a:avLst/>
          </a:prstGeom>
          <a:noFill/>
        </p:spPr>
        <p:txBody>
          <a:bodyPr wrap="square" rtlCol="0">
            <a:spAutoFit/>
          </a:bodyPr>
          <a:lstStyle/>
          <a:p>
            <a:r>
              <a:rPr lang="en-US" sz="2800" b="1" u="sng" dirty="0"/>
              <a:t>FMP Research</a:t>
            </a:r>
          </a:p>
          <a:p>
            <a:r>
              <a:rPr lang="en-US" sz="1800" b="1" u="sng" dirty="0"/>
              <a:t>Idea 3 Mind map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85" y="2296886"/>
            <a:ext cx="10328929" cy="5810023"/>
          </a:xfrm>
          <a:prstGeom prst="rect">
            <a:avLst/>
          </a:prstGeom>
        </p:spPr>
      </p:pic>
    </p:spTree>
    <p:extLst>
      <p:ext uri="{BB962C8B-B14F-4D97-AF65-F5344CB8AC3E}">
        <p14:creationId xmlns:p14="http://schemas.microsoft.com/office/powerpoint/2010/main" val="21766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450123" cy="800219"/>
          </a:xfrm>
          <a:prstGeom prst="rect">
            <a:avLst/>
          </a:prstGeom>
          <a:noFill/>
        </p:spPr>
        <p:txBody>
          <a:bodyPr wrap="square" rtlCol="0">
            <a:spAutoFit/>
          </a:bodyPr>
          <a:lstStyle/>
          <a:p>
            <a:r>
              <a:rPr lang="en-US" sz="2800" b="1" u="sng" dirty="0"/>
              <a:t>FMP Research</a:t>
            </a:r>
          </a:p>
          <a:p>
            <a:r>
              <a:rPr lang="en-US" sz="1800" b="1" u="sng" dirty="0"/>
              <a:t>Idea 3 S.W.O.T</a:t>
            </a:r>
          </a:p>
        </p:txBody>
      </p:sp>
      <p:sp>
        <p:nvSpPr>
          <p:cNvPr id="3" name="TextBox 2"/>
          <p:cNvSpPr txBox="1"/>
          <p:nvPr/>
        </p:nvSpPr>
        <p:spPr>
          <a:xfrm>
            <a:off x="1225061" y="1469572"/>
            <a:ext cx="4970585" cy="6071470"/>
          </a:xfrm>
          <a:prstGeom prst="rect">
            <a:avLst/>
          </a:prstGeom>
          <a:noFill/>
        </p:spPr>
        <p:txBody>
          <a:bodyPr wrap="square" rtlCol="0">
            <a:spAutoFit/>
          </a:bodyPr>
          <a:lstStyle/>
          <a:p>
            <a:r>
              <a:rPr lang="en-US" u="sng" dirty="0"/>
              <a:t>S.W.O.T Project:</a:t>
            </a:r>
          </a:p>
          <a:p>
            <a:endParaRPr lang="en-US" dirty="0"/>
          </a:p>
          <a:p>
            <a:r>
              <a:rPr lang="en-US" dirty="0"/>
              <a:t>S: </a:t>
            </a:r>
            <a:r>
              <a:rPr lang="en-US" sz="1800" dirty="0"/>
              <a:t>A strength of this idea is that I like horror games that are different from other games </a:t>
            </a:r>
            <a:endParaRPr lang="en-US" dirty="0"/>
          </a:p>
          <a:p>
            <a:endParaRPr lang="en-US" dirty="0"/>
          </a:p>
          <a:p>
            <a:r>
              <a:rPr lang="en-US" dirty="0"/>
              <a:t>W: </a:t>
            </a:r>
            <a:r>
              <a:rPr lang="en-US" sz="1800" dirty="0"/>
              <a:t>A weakness is that creating a whole game with story and a well-made environment take a long time to make and with the time I have I don’t think I'm going to be able to make a quality game.</a:t>
            </a:r>
            <a:endParaRPr lang="en-US" dirty="0"/>
          </a:p>
          <a:p>
            <a:endParaRPr lang="en-US" dirty="0"/>
          </a:p>
          <a:p>
            <a:r>
              <a:rPr lang="en-US" dirty="0"/>
              <a:t>O: </a:t>
            </a:r>
            <a:r>
              <a:rPr lang="en-US" sz="1800" dirty="0"/>
              <a:t>This idea gives me the opportunity to try make something new, I've made a city environment but not a forest specifically for horror</a:t>
            </a:r>
            <a:endParaRPr lang="en-US" dirty="0"/>
          </a:p>
          <a:p>
            <a:endParaRPr lang="en-US" dirty="0"/>
          </a:p>
          <a:p>
            <a:r>
              <a:rPr lang="en-US" dirty="0"/>
              <a:t>T: </a:t>
            </a:r>
            <a:r>
              <a:rPr lang="en-US" sz="1800" dirty="0"/>
              <a:t>A threat of this idea is that I may set to much upon myself because I don’t want this game to be a simple horror like others where it’s based in a forest, something is chasing you and then you escape it. I would like for mine to be more than that.</a:t>
            </a:r>
            <a:endParaRPr lang="en-US" dirty="0"/>
          </a:p>
        </p:txBody>
      </p:sp>
      <p:sp>
        <p:nvSpPr>
          <p:cNvPr id="4" name="TextBox 3"/>
          <p:cNvSpPr txBox="1"/>
          <p:nvPr/>
        </p:nvSpPr>
        <p:spPr>
          <a:xfrm>
            <a:off x="6195646" y="1469572"/>
            <a:ext cx="5380893" cy="6348469"/>
          </a:xfrm>
          <a:prstGeom prst="rect">
            <a:avLst/>
          </a:prstGeom>
          <a:noFill/>
        </p:spPr>
        <p:txBody>
          <a:bodyPr wrap="square" rtlCol="0">
            <a:spAutoFit/>
          </a:bodyPr>
          <a:lstStyle/>
          <a:p>
            <a:r>
              <a:rPr lang="en-US" u="sng" dirty="0"/>
              <a:t>S.W.O.T Personal:</a:t>
            </a:r>
          </a:p>
          <a:p>
            <a:endParaRPr lang="en-US" dirty="0"/>
          </a:p>
          <a:p>
            <a:r>
              <a:rPr lang="en-US" dirty="0"/>
              <a:t>S: </a:t>
            </a:r>
            <a:r>
              <a:rPr lang="en-US" sz="1800" dirty="0"/>
              <a:t>A strength of mine for this idea is that I have seen and played a lot of horror games, so I feel like I know how to import that knowledge into this game. Another strength is that I prefer working with nighttime environments.</a:t>
            </a:r>
            <a:endParaRPr lang="en-US" dirty="0"/>
          </a:p>
          <a:p>
            <a:endParaRPr lang="en-US" dirty="0"/>
          </a:p>
          <a:p>
            <a:r>
              <a:rPr lang="en-US" dirty="0"/>
              <a:t>W: </a:t>
            </a:r>
            <a:r>
              <a:rPr lang="en-US" sz="1800" dirty="0"/>
              <a:t>A weakness of mine that will affect this idea is that I may spend to long on the environment and not enough on the story and implementing that story into the surrounding.</a:t>
            </a:r>
            <a:endParaRPr lang="en-US" dirty="0"/>
          </a:p>
          <a:p>
            <a:endParaRPr lang="en-US" dirty="0"/>
          </a:p>
          <a:p>
            <a:r>
              <a:rPr lang="en-US" dirty="0"/>
              <a:t>O: </a:t>
            </a:r>
            <a:r>
              <a:rPr lang="en-US" sz="1800" dirty="0"/>
              <a:t>This idea gives me the opportunity to test out my skills in both environment buildings and objects. This time I can try model my own trees and other plants unlike last time where I found a free pack online.</a:t>
            </a:r>
            <a:endParaRPr lang="en-US" dirty="0"/>
          </a:p>
          <a:p>
            <a:endParaRPr lang="en-US" dirty="0"/>
          </a:p>
          <a:p>
            <a:r>
              <a:rPr lang="en-US" dirty="0"/>
              <a:t>T: </a:t>
            </a:r>
            <a:r>
              <a:rPr lang="en-US" sz="1800" dirty="0"/>
              <a:t>A threat for this idea is of how big it is. A fully working VR horror game with a longish story will take a long time to make, and a lot of effort. </a:t>
            </a:r>
            <a:endParaRPr lang="en-US" dirty="0"/>
          </a:p>
        </p:txBody>
      </p:sp>
    </p:spTree>
    <p:extLst>
      <p:ext uri="{BB962C8B-B14F-4D97-AF65-F5344CB8AC3E}">
        <p14:creationId xmlns:p14="http://schemas.microsoft.com/office/powerpoint/2010/main" val="62051933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2990</TotalTime>
  <Words>2638</Words>
  <Application>Microsoft Macintosh PowerPoint</Application>
  <PresentationFormat>A3 Paper (297x420 mm)</PresentationFormat>
  <Paragraphs>236</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Franklin Gothic Book</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96</cp:revision>
  <dcterms:created xsi:type="dcterms:W3CDTF">2021-03-24T09:56:19Z</dcterms:created>
  <dcterms:modified xsi:type="dcterms:W3CDTF">2021-05-21T14:31:53Z</dcterms:modified>
</cp:coreProperties>
</file>