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2"/>
  </p:notesMasterIdLst>
  <p:sldIdLst>
    <p:sldId id="256" r:id="rId2"/>
    <p:sldId id="262" r:id="rId3"/>
    <p:sldId id="267" r:id="rId4"/>
    <p:sldId id="268" r:id="rId5"/>
    <p:sldId id="261" r:id="rId6"/>
    <p:sldId id="271" r:id="rId7"/>
    <p:sldId id="272" r:id="rId8"/>
    <p:sldId id="275" r:id="rId9"/>
    <p:sldId id="263" r:id="rId10"/>
    <p:sldId id="273" r:id="rId11"/>
    <p:sldId id="274" r:id="rId12"/>
    <p:sldId id="276" r:id="rId13"/>
    <p:sldId id="264" r:id="rId14"/>
    <p:sldId id="265" r:id="rId15"/>
    <p:sldId id="269" r:id="rId16"/>
    <p:sldId id="278" r:id="rId17"/>
    <p:sldId id="277" r:id="rId18"/>
    <p:sldId id="279" r:id="rId19"/>
    <p:sldId id="270" r:id="rId20"/>
    <p:sldId id="266"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595"/>
  </p:normalViewPr>
  <p:slideViewPr>
    <p:cSldViewPr snapToGrid="0" snapToObjects="1">
      <p:cViewPr varScale="1">
        <p:scale>
          <a:sx n="108" d="100"/>
          <a:sy n="108" d="100"/>
        </p:scale>
        <p:origin x="678"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8378BFC-3EA2-4DA1-B6EB-9F366DF9F38E}" type="datetimeFigureOut">
              <a:rPr lang="en-GB" smtClean="0"/>
              <a:t>24/05/2021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DEFF3FC-9BFA-43A8-8E5D-350936213F46}" type="slidenum">
              <a:rPr lang="en-GB" smtClean="0"/>
              <a:t>‹#›</a:t>
            </a:fld>
            <a:endParaRPr lang="en-GB"/>
          </a:p>
        </p:txBody>
      </p:sp>
    </p:spTree>
    <p:extLst>
      <p:ext uri="{BB962C8B-B14F-4D97-AF65-F5344CB8AC3E}">
        <p14:creationId xmlns:p14="http://schemas.microsoft.com/office/powerpoint/2010/main" val="35434480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DEFF3FC-9BFA-43A8-8E5D-350936213F46}" type="slidenum">
              <a:rPr lang="en-GB" smtClean="0"/>
              <a:t>11</a:t>
            </a:fld>
            <a:endParaRPr lang="en-GB"/>
          </a:p>
        </p:txBody>
      </p:sp>
    </p:spTree>
    <p:extLst>
      <p:ext uri="{BB962C8B-B14F-4D97-AF65-F5344CB8AC3E}">
        <p14:creationId xmlns:p14="http://schemas.microsoft.com/office/powerpoint/2010/main" val="426472198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16934" y="0"/>
            <a:ext cx="12231160" cy="6856214"/>
            <a:chOff x="-16934" y="0"/>
            <a:chExt cx="12231160" cy="6856214"/>
          </a:xfrm>
        </p:grpSpPr>
        <p:pic>
          <p:nvPicPr>
            <p:cNvPr id="16" name="Picture 15" descr="H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n-GB"/>
              <a:t>Click to edit Master title style</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dirty="0"/>
          </a:p>
        </p:txBody>
      </p:sp>
      <p:sp>
        <p:nvSpPr>
          <p:cNvPr id="4" name="Date Placeholder 3"/>
          <p:cNvSpPr>
            <a:spLocks noGrp="1"/>
          </p:cNvSpPr>
          <p:nvPr>
            <p:ph type="dt" sz="half" idx="10"/>
          </p:nvPr>
        </p:nvSpPr>
        <p:spPr>
          <a:xfrm>
            <a:off x="7983232" y="5037663"/>
            <a:ext cx="897467" cy="279400"/>
          </a:xfrm>
        </p:spPr>
        <p:txBody>
          <a:bodyPr/>
          <a:lstStyle/>
          <a:p>
            <a:fld id="{9AC3DE4B-D814-7C4B-AAC9-10970E4FB99E}" type="datetimeFigureOut">
              <a:rPr lang="en-GB" smtClean="0"/>
              <a:t>24/05/2021</a:t>
            </a:fld>
            <a:endParaRPr lang="en-GB"/>
          </a:p>
        </p:txBody>
      </p:sp>
      <p:sp>
        <p:nvSpPr>
          <p:cNvPr id="5" name="Footer Placeholder 4"/>
          <p:cNvSpPr>
            <a:spLocks noGrp="1"/>
          </p:cNvSpPr>
          <p:nvPr>
            <p:ph type="ftr" sz="quarter" idx="11"/>
          </p:nvPr>
        </p:nvSpPr>
        <p:spPr>
          <a:xfrm>
            <a:off x="2692397" y="5037663"/>
            <a:ext cx="5214635" cy="279400"/>
          </a:xfrm>
        </p:spPr>
        <p:txBody>
          <a:bodyPr/>
          <a:lstStyle/>
          <a:p>
            <a:endParaRPr lang="en-GB"/>
          </a:p>
        </p:txBody>
      </p:sp>
      <p:sp>
        <p:nvSpPr>
          <p:cNvPr id="6" name="Slide Number Placeholder 5"/>
          <p:cNvSpPr>
            <a:spLocks noGrp="1"/>
          </p:cNvSpPr>
          <p:nvPr>
            <p:ph type="sldNum" sz="quarter" idx="12"/>
          </p:nvPr>
        </p:nvSpPr>
        <p:spPr>
          <a:xfrm>
            <a:off x="8956900" y="5037663"/>
            <a:ext cx="551167" cy="279400"/>
          </a:xfrm>
        </p:spPr>
        <p:txBody>
          <a:bodyPr/>
          <a:lstStyle/>
          <a:p>
            <a:fld id="{5AAD48B0-4428-7740-AF38-807E94ED6C4A}" type="slidenum">
              <a:rPr lang="en-GB" smtClean="0"/>
              <a:t>‹#›</a:t>
            </a:fld>
            <a:endParaRPr lang="en-GB"/>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155236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n-GB"/>
              <a:t>Click to edit Master title style</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GB"/>
              <a:t>Drag picture to placeholder or click icon to add</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9AC3DE4B-D814-7C4B-AAC9-10970E4FB99E}" type="datetimeFigureOut">
              <a:rPr lang="en-GB" smtClean="0"/>
              <a:t>24/05/2021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AAD48B0-4428-7740-AF38-807E94ED6C4A}" type="slidenum">
              <a:rPr lang="en-GB" smtClean="0"/>
              <a:t>‹#›</a:t>
            </a:fld>
            <a:endParaRPr lang="en-GB"/>
          </a:p>
        </p:txBody>
      </p:sp>
    </p:spTree>
    <p:extLst>
      <p:ext uri="{BB962C8B-B14F-4D97-AF65-F5344CB8AC3E}">
        <p14:creationId xmlns:p14="http://schemas.microsoft.com/office/powerpoint/2010/main" val="9044113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n-GB"/>
              <a:t>Click to edit Master title style</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9AC3DE4B-D814-7C4B-AAC9-10970E4FB99E}" type="datetimeFigureOut">
              <a:rPr lang="en-GB" smtClean="0"/>
              <a:t>24/05/2021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AAD48B0-4428-7740-AF38-807E94ED6C4A}" type="slidenum">
              <a:rPr lang="en-GB" smtClean="0"/>
              <a:t>‹#›</a:t>
            </a:fld>
            <a:endParaRPr lang="en-GB"/>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522555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n-GB"/>
              <a:t>Click to edit Master title style</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a:t>Click to edit Master text styles</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9AC3DE4B-D814-7C4B-AAC9-10970E4FB99E}" type="datetimeFigureOut">
              <a:rPr lang="en-GB" smtClean="0"/>
              <a:t>24/05/2021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AAD48B0-4428-7740-AF38-807E94ED6C4A}" type="slidenum">
              <a:rPr lang="en-GB" smtClean="0"/>
              <a:t>‹#›</a:t>
            </a:fld>
            <a:endParaRPr lang="en-GB"/>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49250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n-GB"/>
              <a:t>Click to edit Master title style</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9AC3DE4B-D814-7C4B-AAC9-10970E4FB99E}" type="datetimeFigureOut">
              <a:rPr lang="en-GB" smtClean="0"/>
              <a:t>24/05/2021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AAD48B0-4428-7740-AF38-807E94ED6C4A}" type="slidenum">
              <a:rPr lang="en-GB" smtClean="0"/>
              <a:t>‹#›</a:t>
            </a:fld>
            <a:endParaRPr lang="en-GB"/>
          </a:p>
        </p:txBody>
      </p:sp>
    </p:spTree>
    <p:extLst>
      <p:ext uri="{BB962C8B-B14F-4D97-AF65-F5344CB8AC3E}">
        <p14:creationId xmlns:p14="http://schemas.microsoft.com/office/powerpoint/2010/main" val="5299538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n-GB"/>
              <a:t>Click to edit Master title style</a:t>
            </a:r>
            <a:endParaRPr lang="en-US" dirty="0"/>
          </a:p>
        </p:txBody>
      </p:sp>
      <p:sp>
        <p:nvSpPr>
          <p:cNvPr id="23"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9AC3DE4B-D814-7C4B-AAC9-10970E4FB99E}" type="datetimeFigureOut">
              <a:rPr lang="en-GB" smtClean="0"/>
              <a:t>24/05/2021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AAD48B0-4428-7740-AF38-807E94ED6C4A}" type="slidenum">
              <a:rPr lang="en-GB" smtClean="0"/>
              <a:t>‹#›</a:t>
            </a:fld>
            <a:endParaRPr lang="en-GB"/>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198745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n-GB"/>
              <a:t>Click to edit Master title style</a:t>
            </a:r>
            <a:endParaRPr lang="en-US" dirty="0"/>
          </a:p>
        </p:txBody>
      </p:sp>
      <p:sp>
        <p:nvSpPr>
          <p:cNvPr id="20"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9AC3DE4B-D814-7C4B-AAC9-10970E4FB99E}" type="datetimeFigureOut">
              <a:rPr lang="en-GB" smtClean="0"/>
              <a:t>24/05/2021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AAD48B0-4428-7740-AF38-807E94ED6C4A}" type="slidenum">
              <a:rPr lang="en-GB" smtClean="0"/>
              <a:t>‹#›</a:t>
            </a:fld>
            <a:endParaRPr lang="en-GB"/>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7255181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9AC3DE4B-D814-7C4B-AAC9-10970E4FB99E}" type="datetimeFigureOut">
              <a:rPr lang="en-GB" smtClean="0"/>
              <a:t>24/05/2021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AAD48B0-4428-7740-AF38-807E94ED6C4A}" type="slidenum">
              <a:rPr lang="en-GB" smtClean="0"/>
              <a:t>‹#›</a:t>
            </a:fld>
            <a:endParaRPr lang="en-GB"/>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851531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9AC3DE4B-D814-7C4B-AAC9-10970E4FB99E}" type="datetimeFigureOut">
              <a:rPr lang="en-GB" smtClean="0"/>
              <a:t>24/05/2021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AAD48B0-4428-7740-AF38-807E94ED6C4A}" type="slidenum">
              <a:rPr lang="en-GB" smtClean="0"/>
              <a:t>‹#›</a:t>
            </a:fld>
            <a:endParaRPr lang="en-GB"/>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454182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9AC3DE4B-D814-7C4B-AAC9-10970E4FB99E}" type="datetimeFigureOut">
              <a:rPr lang="en-GB" smtClean="0"/>
              <a:t>24/05/2021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AAD48B0-4428-7740-AF38-807E94ED6C4A}" type="slidenum">
              <a:rPr lang="en-GB" smtClean="0"/>
              <a:t>‹#›</a:t>
            </a:fld>
            <a:endParaRPr lang="en-GB"/>
          </a:p>
        </p:txBody>
      </p:sp>
    </p:spTree>
    <p:extLst>
      <p:ext uri="{BB962C8B-B14F-4D97-AF65-F5344CB8AC3E}">
        <p14:creationId xmlns:p14="http://schemas.microsoft.com/office/powerpoint/2010/main" val="6903392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n-GB"/>
              <a:t>Click to edit Master title style</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9AC3DE4B-D814-7C4B-AAC9-10970E4FB99E}" type="datetimeFigureOut">
              <a:rPr lang="en-GB" smtClean="0"/>
              <a:t>24/05/2021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AAD48B0-4428-7740-AF38-807E94ED6C4A}" type="slidenum">
              <a:rPr lang="en-GB" smtClean="0"/>
              <a:t>‹#›</a:t>
            </a:fld>
            <a:endParaRPr lang="en-GB"/>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250128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9AC3DE4B-D814-7C4B-AAC9-10970E4FB99E}" type="datetimeFigureOut">
              <a:rPr lang="en-GB" smtClean="0"/>
              <a:t>24/05/2021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AAD48B0-4428-7740-AF38-807E94ED6C4A}" type="slidenum">
              <a:rPr lang="en-GB" smtClean="0"/>
              <a:t>‹#›</a:t>
            </a:fld>
            <a:endParaRPr lang="en-GB"/>
          </a:p>
        </p:txBody>
      </p:sp>
    </p:spTree>
    <p:extLst>
      <p:ext uri="{BB962C8B-B14F-4D97-AF65-F5344CB8AC3E}">
        <p14:creationId xmlns:p14="http://schemas.microsoft.com/office/powerpoint/2010/main" val="4814347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618067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80670" y="3243262"/>
            <a:ext cx="4718304" cy="2632605"/>
          </a:xfrm>
        </p:spPr>
        <p:txBody>
          <a:bodyPr anchor="t">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9AC3DE4B-D814-7C4B-AAC9-10970E4FB99E}" type="datetimeFigureOut">
              <a:rPr lang="en-GB" smtClean="0"/>
              <a:t>24/05/2021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5AAD48B0-4428-7740-AF38-807E94ED6C4A}" type="slidenum">
              <a:rPr lang="en-GB" smtClean="0"/>
              <a:t>‹#›</a:t>
            </a:fld>
            <a:endParaRPr lang="en-GB"/>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037349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9AC3DE4B-D814-7C4B-AAC9-10970E4FB99E}" type="datetimeFigureOut">
              <a:rPr lang="en-GB" smtClean="0"/>
              <a:t>24/05/2021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5AAD48B0-4428-7740-AF38-807E94ED6C4A}" type="slidenum">
              <a:rPr lang="en-GB" smtClean="0"/>
              <a:t>‹#›</a:t>
            </a:fld>
            <a:endParaRPr lang="en-GB"/>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141118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AC3DE4B-D814-7C4B-AAC9-10970E4FB99E}" type="datetimeFigureOut">
              <a:rPr lang="en-GB" smtClean="0"/>
              <a:t>24/05/2021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5AAD48B0-4428-7740-AF38-807E94ED6C4A}" type="slidenum">
              <a:rPr lang="en-GB" smtClean="0"/>
              <a:t>‹#›</a:t>
            </a:fld>
            <a:endParaRPr lang="en-GB"/>
          </a:p>
        </p:txBody>
      </p:sp>
    </p:spTree>
    <p:extLst>
      <p:ext uri="{BB962C8B-B14F-4D97-AF65-F5344CB8AC3E}">
        <p14:creationId xmlns:p14="http://schemas.microsoft.com/office/powerpoint/2010/main" val="19393611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n-GB"/>
              <a:t>Click to edit Master title style</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9AC3DE4B-D814-7C4B-AAC9-10970E4FB99E}" type="datetimeFigureOut">
              <a:rPr lang="en-GB" smtClean="0"/>
              <a:t>24/05/2021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AAD48B0-4428-7740-AF38-807E94ED6C4A}" type="slidenum">
              <a:rPr lang="en-GB" smtClean="0"/>
              <a:t>‹#›</a:t>
            </a:fld>
            <a:endParaRPr lang="en-GB"/>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62723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n-GB"/>
              <a:t>Click to edit Master title style</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GB"/>
              <a:t>Drag picture to placeholder or click icon to add</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9AC3DE4B-D814-7C4B-AAC9-10970E4FB99E}" type="datetimeFigureOut">
              <a:rPr lang="en-GB" smtClean="0"/>
              <a:t>24/05/2021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AAD48B0-4428-7740-AF38-807E94ED6C4A}" type="slidenum">
              <a:rPr lang="en-GB" smtClean="0"/>
              <a:t>‹#›</a:t>
            </a:fld>
            <a:endParaRPr lang="en-GB"/>
          </a:p>
        </p:txBody>
      </p:sp>
    </p:spTree>
    <p:extLst>
      <p:ext uri="{BB962C8B-B14F-4D97-AF65-F5344CB8AC3E}">
        <p14:creationId xmlns:p14="http://schemas.microsoft.com/office/powerpoint/2010/main" val="17003313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15736" y="0"/>
            <a:ext cx="12229962" cy="6856214"/>
            <a:chOff x="-15736" y="0"/>
            <a:chExt cx="12229962" cy="6856214"/>
          </a:xfrm>
        </p:grpSpPr>
        <p:pic>
          <p:nvPicPr>
            <p:cNvPr id="8" name="Picture 7" descr="HD-PanelContent.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9AC3DE4B-D814-7C4B-AAC9-10970E4FB99E}" type="datetimeFigureOut">
              <a:rPr lang="en-GB" smtClean="0"/>
              <a:t>24/05/2021</a:t>
            </a:fld>
            <a:endParaRPr lang="en-GB"/>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GB"/>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5AAD48B0-4428-7740-AF38-807E94ED6C4A}" type="slidenum">
              <a:rPr lang="en-GB" smtClean="0"/>
              <a:t>‹#›</a:t>
            </a:fld>
            <a:endParaRPr lang="en-GB"/>
          </a:p>
        </p:txBody>
      </p:sp>
    </p:spTree>
    <p:extLst>
      <p:ext uri="{BB962C8B-B14F-4D97-AF65-F5344CB8AC3E}">
        <p14:creationId xmlns:p14="http://schemas.microsoft.com/office/powerpoint/2010/main" val="115261605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24.jpeg"/><Relationship Id="rId13" Type="http://schemas.openxmlformats.org/officeDocument/2006/relationships/image" Target="../media/image29.jpeg"/><Relationship Id="rId3" Type="http://schemas.openxmlformats.org/officeDocument/2006/relationships/image" Target="../media/image19.jpeg"/><Relationship Id="rId7" Type="http://schemas.openxmlformats.org/officeDocument/2006/relationships/image" Target="../media/image23.jpeg"/><Relationship Id="rId12" Type="http://schemas.openxmlformats.org/officeDocument/2006/relationships/image" Target="../media/image28.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22.jpeg"/><Relationship Id="rId11" Type="http://schemas.openxmlformats.org/officeDocument/2006/relationships/image" Target="../media/image27.jpeg"/><Relationship Id="rId5" Type="http://schemas.openxmlformats.org/officeDocument/2006/relationships/image" Target="../media/image21.png"/><Relationship Id="rId15" Type="http://schemas.openxmlformats.org/officeDocument/2006/relationships/image" Target="../media/image31.jpeg"/><Relationship Id="rId10" Type="http://schemas.openxmlformats.org/officeDocument/2006/relationships/image" Target="../media/image26.jpeg"/><Relationship Id="rId4" Type="http://schemas.openxmlformats.org/officeDocument/2006/relationships/image" Target="../media/image20.jpeg"/><Relationship Id="rId9" Type="http://schemas.openxmlformats.org/officeDocument/2006/relationships/image" Target="../media/image25.jpeg"/><Relationship Id="rId14" Type="http://schemas.openxmlformats.org/officeDocument/2006/relationships/image" Target="../media/image3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7.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_rels/slide14.xml.rels><?xml version="1.0" encoding="UTF-8" standalone="yes"?>
<Relationships xmlns="http://schemas.openxmlformats.org/package/2006/relationships"><Relationship Id="rId3" Type="http://schemas.openxmlformats.org/officeDocument/2006/relationships/hyperlink" Target="https://www.youtube.com/watch?v=s4w8AjAFaLc" TargetMode="External"/><Relationship Id="rId2" Type="http://schemas.openxmlformats.org/officeDocument/2006/relationships/image" Target="../media/image37.jpeg"/><Relationship Id="rId1" Type="http://schemas.openxmlformats.org/officeDocument/2006/relationships/slideLayout" Target="../slideLayouts/slideLayout7.xml"/><Relationship Id="rId5" Type="http://schemas.openxmlformats.org/officeDocument/2006/relationships/hyperlink" Target="https://www.youtube.com/watch?v=k72jGJTC_3o" TargetMode="External"/><Relationship Id="rId4" Type="http://schemas.openxmlformats.org/officeDocument/2006/relationships/image" Target="../media/image38.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7.xml"/><Relationship Id="rId4" Type="http://schemas.openxmlformats.org/officeDocument/2006/relationships/image" Target="../media/image45.jpeg"/></Relationships>
</file>

<file path=ppt/slides/_rels/slide2.xml.rels><?xml version="1.0" encoding="UTF-8" standalone="yes"?>
<Relationships xmlns="http://schemas.openxmlformats.org/package/2006/relationships"><Relationship Id="rId3" Type="http://schemas.openxmlformats.org/officeDocument/2006/relationships/hyperlink" Target="https://screenrant.com/phasmophobia-twitch-game-horror-scary-stream-coop-ghost/" TargetMode="External"/><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hyperlink" Target="https://en.wikipedia.org/wiki/Firefly" TargetMode="External"/><Relationship Id="rId3" Type="http://schemas.openxmlformats.org/officeDocument/2006/relationships/hyperlink" Target="https://en.wikipedia.org/wiki/Bioluminescence#:~:text=Bioluminescence%20is%20the%20production%20and,terrestrial%20arthropods%20such%20as%20fireflies" TargetMode="External"/><Relationship Id="rId7" Type="http://schemas.openxmlformats.org/officeDocument/2006/relationships/hyperlink" Target="https://alchetron.com/Tomopteris" TargetMode="External"/><Relationship Id="rId2" Type="http://schemas.openxmlformats.org/officeDocument/2006/relationships/hyperlink" Target="https://en.wikipedia.org/wiki/Shadow" TargetMode="External"/><Relationship Id="rId1" Type="http://schemas.openxmlformats.org/officeDocument/2006/relationships/slideLayout" Target="../slideLayouts/slideLayout7.xml"/><Relationship Id="rId6" Type="http://schemas.openxmlformats.org/officeDocument/2006/relationships/hyperlink" Target="https://www.britannica.com/list/6-bioluminescent-organisms" TargetMode="External"/><Relationship Id="rId5" Type="http://schemas.openxmlformats.org/officeDocument/2006/relationships/hyperlink" Target="https://link.springer.com/article/10.1007/s13225-014-0302-9" TargetMode="External"/><Relationship Id="rId4" Type="http://schemas.openxmlformats.org/officeDocument/2006/relationships/hyperlink" Target="https://en.wikipedia.org/wiki/List_of_bioluminescent_fungus_species#cite_note-Audrey_2015-1" TargetMode="External"/></Relationships>
</file>

<file path=ppt/slides/_rels/slide3.xml.rels><?xml version="1.0" encoding="UTF-8" standalone="yes"?>
<Relationships xmlns="http://schemas.openxmlformats.org/package/2006/relationships"><Relationship Id="rId3" Type="http://schemas.openxmlformats.org/officeDocument/2006/relationships/hyperlink" Target="https://store.steampowered.com/app/732690/FIVE_NIGHTS_AT_FREDDYS_HELP_WANTED/" TargetMode="External"/><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hyperlink" Target="https://store.steampowered.com/app/916840/The_Walking_Dead_Saints__Sinners/" TargetMode="External"/><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hyperlink" Target="https://undreamedpanic.itch.io/sirenhead" TargetMode="External"/><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hyperlink" Target="https://blairwitch.fandom.com/wiki/The_Blair_Witch_Files/Gallery"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7.xml"/><Relationship Id="rId4" Type="http://schemas.openxmlformats.org/officeDocument/2006/relationships/hyperlink" Target="https://www.curseforge.com/minecraft/mc-mods/the-abyss-chapter-ii"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688165" y="2082146"/>
            <a:ext cx="6815669" cy="1515533"/>
          </a:xfrm>
        </p:spPr>
        <p:txBody>
          <a:bodyPr/>
          <a:lstStyle/>
          <a:p>
            <a:r>
              <a:rPr lang="en-GB" u="sng" dirty="0"/>
              <a:t>FMP Supporting Evidence File</a:t>
            </a:r>
          </a:p>
        </p:txBody>
      </p:sp>
      <p:sp>
        <p:nvSpPr>
          <p:cNvPr id="3" name="Subtitle 2"/>
          <p:cNvSpPr>
            <a:spLocks noGrp="1"/>
          </p:cNvSpPr>
          <p:nvPr>
            <p:ph type="subTitle" idx="1"/>
          </p:nvPr>
        </p:nvSpPr>
        <p:spPr>
          <a:xfrm>
            <a:off x="1523999" y="3582665"/>
            <a:ext cx="9144000" cy="1655762"/>
          </a:xfrm>
        </p:spPr>
        <p:txBody>
          <a:bodyPr/>
          <a:lstStyle/>
          <a:p>
            <a:r>
              <a:rPr lang="en-GB" dirty="0"/>
              <a:t>Zachary Robinson</a:t>
            </a:r>
          </a:p>
        </p:txBody>
      </p:sp>
      <p:sp>
        <p:nvSpPr>
          <p:cNvPr id="4" name="TextBox 3"/>
          <p:cNvSpPr txBox="1"/>
          <p:nvPr/>
        </p:nvSpPr>
        <p:spPr>
          <a:xfrm>
            <a:off x="2322842" y="4687334"/>
            <a:ext cx="7546313" cy="646331"/>
          </a:xfrm>
          <a:prstGeom prst="rect">
            <a:avLst/>
          </a:prstGeom>
          <a:noFill/>
        </p:spPr>
        <p:txBody>
          <a:bodyPr wrap="square" rtlCol="0">
            <a:spAutoFit/>
          </a:bodyPr>
          <a:lstStyle/>
          <a:p>
            <a:pPr algn="ctr"/>
            <a:r>
              <a:rPr lang="en-GB" dirty="0"/>
              <a:t>This document is where I will hold all my extra research into subjects that can help me with my VR horror game. </a:t>
            </a:r>
          </a:p>
        </p:txBody>
      </p:sp>
    </p:spTree>
    <p:extLst>
      <p:ext uri="{BB962C8B-B14F-4D97-AF65-F5344CB8AC3E}">
        <p14:creationId xmlns:p14="http://schemas.microsoft.com/office/powerpoint/2010/main" val="10111683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02900" y="602901"/>
            <a:ext cx="2893925" cy="830997"/>
          </a:xfrm>
          <a:prstGeom prst="rect">
            <a:avLst/>
          </a:prstGeom>
          <a:noFill/>
        </p:spPr>
        <p:txBody>
          <a:bodyPr wrap="square" rtlCol="0">
            <a:spAutoFit/>
          </a:bodyPr>
          <a:lstStyle/>
          <a:p>
            <a:r>
              <a:rPr lang="en-GB" sz="2400" u="sng" dirty="0"/>
              <a:t>FMP Research</a:t>
            </a:r>
          </a:p>
          <a:p>
            <a:r>
              <a:rPr lang="en-GB" sz="2400" u="sng" dirty="0"/>
              <a:t>Shadows Mind Map</a:t>
            </a:r>
          </a:p>
        </p:txBody>
      </p:sp>
      <p:sp>
        <p:nvSpPr>
          <p:cNvPr id="4" name="TextBox 3">
            <a:extLst>
              <a:ext uri="{FF2B5EF4-FFF2-40B4-BE49-F238E27FC236}">
                <a16:creationId xmlns:a16="http://schemas.microsoft.com/office/drawing/2014/main" id="{CBF1803A-43D6-405F-B5A3-CB9D4B06087F}"/>
              </a:ext>
            </a:extLst>
          </p:cNvPr>
          <p:cNvSpPr txBox="1"/>
          <p:nvPr/>
        </p:nvSpPr>
        <p:spPr>
          <a:xfrm>
            <a:off x="5368212" y="3198167"/>
            <a:ext cx="1455576" cy="461665"/>
          </a:xfrm>
          <a:prstGeom prst="rect">
            <a:avLst/>
          </a:prstGeom>
          <a:noFill/>
        </p:spPr>
        <p:txBody>
          <a:bodyPr wrap="square" rtlCol="0">
            <a:spAutoFit/>
          </a:bodyPr>
          <a:lstStyle/>
          <a:p>
            <a:r>
              <a:rPr lang="en-GB" sz="2400" b="1" u="sng" dirty="0"/>
              <a:t>Shadows</a:t>
            </a:r>
          </a:p>
        </p:txBody>
      </p:sp>
      <p:sp>
        <p:nvSpPr>
          <p:cNvPr id="5" name="TextBox 4">
            <a:extLst>
              <a:ext uri="{FF2B5EF4-FFF2-40B4-BE49-F238E27FC236}">
                <a16:creationId xmlns:a16="http://schemas.microsoft.com/office/drawing/2014/main" id="{EE845D1D-719E-4BC3-9EBB-73C40F73D2BE}"/>
              </a:ext>
            </a:extLst>
          </p:cNvPr>
          <p:cNvSpPr txBox="1"/>
          <p:nvPr/>
        </p:nvSpPr>
        <p:spPr>
          <a:xfrm>
            <a:off x="6796457" y="2026365"/>
            <a:ext cx="808652" cy="369332"/>
          </a:xfrm>
          <a:prstGeom prst="rect">
            <a:avLst/>
          </a:prstGeom>
          <a:noFill/>
        </p:spPr>
        <p:txBody>
          <a:bodyPr wrap="square" rtlCol="0">
            <a:spAutoFit/>
          </a:bodyPr>
          <a:lstStyle/>
          <a:p>
            <a:r>
              <a:rPr lang="en-GB" dirty="0"/>
              <a:t>Dark </a:t>
            </a:r>
          </a:p>
        </p:txBody>
      </p:sp>
      <p:sp>
        <p:nvSpPr>
          <p:cNvPr id="6" name="TextBox 5">
            <a:extLst>
              <a:ext uri="{FF2B5EF4-FFF2-40B4-BE49-F238E27FC236}">
                <a16:creationId xmlns:a16="http://schemas.microsoft.com/office/drawing/2014/main" id="{F8B44235-8FFD-4776-90D2-88A4FAA35616}"/>
              </a:ext>
            </a:extLst>
          </p:cNvPr>
          <p:cNvSpPr txBox="1"/>
          <p:nvPr/>
        </p:nvSpPr>
        <p:spPr>
          <a:xfrm>
            <a:off x="7713911" y="2493955"/>
            <a:ext cx="808652" cy="369332"/>
          </a:xfrm>
          <a:prstGeom prst="rect">
            <a:avLst/>
          </a:prstGeom>
          <a:noFill/>
        </p:spPr>
        <p:txBody>
          <a:bodyPr wrap="square" rtlCol="0">
            <a:spAutoFit/>
          </a:bodyPr>
          <a:lstStyle/>
          <a:p>
            <a:r>
              <a:rPr lang="en-GB" dirty="0"/>
              <a:t>Light  </a:t>
            </a:r>
          </a:p>
        </p:txBody>
      </p:sp>
      <p:sp>
        <p:nvSpPr>
          <p:cNvPr id="7" name="TextBox 6">
            <a:extLst>
              <a:ext uri="{FF2B5EF4-FFF2-40B4-BE49-F238E27FC236}">
                <a16:creationId xmlns:a16="http://schemas.microsoft.com/office/drawing/2014/main" id="{47739312-05E2-477A-B682-31B94C65AFFC}"/>
              </a:ext>
            </a:extLst>
          </p:cNvPr>
          <p:cNvSpPr txBox="1"/>
          <p:nvPr/>
        </p:nvSpPr>
        <p:spPr>
          <a:xfrm>
            <a:off x="7257222" y="3813739"/>
            <a:ext cx="808652" cy="369332"/>
          </a:xfrm>
          <a:prstGeom prst="rect">
            <a:avLst/>
          </a:prstGeom>
          <a:noFill/>
        </p:spPr>
        <p:txBody>
          <a:bodyPr wrap="square" rtlCol="0">
            <a:spAutoFit/>
          </a:bodyPr>
          <a:lstStyle/>
          <a:p>
            <a:r>
              <a:rPr lang="en-GB" dirty="0"/>
              <a:t>Fear  </a:t>
            </a:r>
          </a:p>
        </p:txBody>
      </p:sp>
      <p:sp>
        <p:nvSpPr>
          <p:cNvPr id="8" name="TextBox 7">
            <a:extLst>
              <a:ext uri="{FF2B5EF4-FFF2-40B4-BE49-F238E27FC236}">
                <a16:creationId xmlns:a16="http://schemas.microsoft.com/office/drawing/2014/main" id="{15D3A98D-FBB8-4528-BF89-15052659AC23}"/>
              </a:ext>
            </a:extLst>
          </p:cNvPr>
          <p:cNvSpPr txBox="1"/>
          <p:nvPr/>
        </p:nvSpPr>
        <p:spPr>
          <a:xfrm>
            <a:off x="5492862" y="4176334"/>
            <a:ext cx="1206276" cy="369332"/>
          </a:xfrm>
          <a:prstGeom prst="rect">
            <a:avLst/>
          </a:prstGeom>
          <a:noFill/>
        </p:spPr>
        <p:txBody>
          <a:bodyPr wrap="square" rtlCol="0">
            <a:spAutoFit/>
          </a:bodyPr>
          <a:lstStyle/>
          <a:p>
            <a:r>
              <a:rPr lang="en-GB" dirty="0"/>
              <a:t>Monsters  </a:t>
            </a:r>
          </a:p>
        </p:txBody>
      </p:sp>
      <p:sp>
        <p:nvSpPr>
          <p:cNvPr id="9" name="TextBox 8">
            <a:extLst>
              <a:ext uri="{FF2B5EF4-FFF2-40B4-BE49-F238E27FC236}">
                <a16:creationId xmlns:a16="http://schemas.microsoft.com/office/drawing/2014/main" id="{6BDB8682-9C19-4176-9B3F-DB4B5F9B6AC9}"/>
              </a:ext>
            </a:extLst>
          </p:cNvPr>
          <p:cNvSpPr txBox="1"/>
          <p:nvPr/>
        </p:nvSpPr>
        <p:spPr>
          <a:xfrm>
            <a:off x="2760958" y="3290500"/>
            <a:ext cx="808652" cy="369332"/>
          </a:xfrm>
          <a:prstGeom prst="rect">
            <a:avLst/>
          </a:prstGeom>
          <a:noFill/>
        </p:spPr>
        <p:txBody>
          <a:bodyPr wrap="square" rtlCol="0">
            <a:spAutoFit/>
          </a:bodyPr>
          <a:lstStyle/>
          <a:p>
            <a:r>
              <a:rPr lang="en-GB" dirty="0"/>
              <a:t>Night  </a:t>
            </a:r>
          </a:p>
        </p:txBody>
      </p:sp>
      <p:sp>
        <p:nvSpPr>
          <p:cNvPr id="10" name="TextBox 9">
            <a:extLst>
              <a:ext uri="{FF2B5EF4-FFF2-40B4-BE49-F238E27FC236}">
                <a16:creationId xmlns:a16="http://schemas.microsoft.com/office/drawing/2014/main" id="{89C1F025-FFE3-468F-A7A5-8AB6C9EE98F5}"/>
              </a:ext>
            </a:extLst>
          </p:cNvPr>
          <p:cNvSpPr txBox="1"/>
          <p:nvPr/>
        </p:nvSpPr>
        <p:spPr>
          <a:xfrm>
            <a:off x="3569610" y="3991668"/>
            <a:ext cx="808652" cy="369332"/>
          </a:xfrm>
          <a:prstGeom prst="rect">
            <a:avLst/>
          </a:prstGeom>
          <a:noFill/>
        </p:spPr>
        <p:txBody>
          <a:bodyPr wrap="square" rtlCol="0">
            <a:spAutoFit/>
          </a:bodyPr>
          <a:lstStyle/>
          <a:p>
            <a:r>
              <a:rPr lang="en-GB" dirty="0"/>
              <a:t>Time </a:t>
            </a:r>
          </a:p>
        </p:txBody>
      </p:sp>
      <p:sp>
        <p:nvSpPr>
          <p:cNvPr id="11" name="TextBox 10">
            <a:extLst>
              <a:ext uri="{FF2B5EF4-FFF2-40B4-BE49-F238E27FC236}">
                <a16:creationId xmlns:a16="http://schemas.microsoft.com/office/drawing/2014/main" id="{98555C2B-E45A-4BDE-8120-7D56B91B988C}"/>
              </a:ext>
            </a:extLst>
          </p:cNvPr>
          <p:cNvSpPr txBox="1"/>
          <p:nvPr/>
        </p:nvSpPr>
        <p:spPr>
          <a:xfrm>
            <a:off x="2735532" y="4217978"/>
            <a:ext cx="808652" cy="369332"/>
          </a:xfrm>
          <a:prstGeom prst="rect">
            <a:avLst/>
          </a:prstGeom>
          <a:noFill/>
        </p:spPr>
        <p:txBody>
          <a:bodyPr wrap="square" rtlCol="0">
            <a:spAutoFit/>
          </a:bodyPr>
          <a:lstStyle/>
          <a:p>
            <a:r>
              <a:rPr lang="en-GB" dirty="0"/>
              <a:t>Day </a:t>
            </a:r>
          </a:p>
        </p:txBody>
      </p:sp>
      <p:sp>
        <p:nvSpPr>
          <p:cNvPr id="12" name="TextBox 11">
            <a:extLst>
              <a:ext uri="{FF2B5EF4-FFF2-40B4-BE49-F238E27FC236}">
                <a16:creationId xmlns:a16="http://schemas.microsoft.com/office/drawing/2014/main" id="{C2D0D272-3702-42A2-9B93-04FC9E597C23}"/>
              </a:ext>
            </a:extLst>
          </p:cNvPr>
          <p:cNvSpPr txBox="1"/>
          <p:nvPr/>
        </p:nvSpPr>
        <p:spPr>
          <a:xfrm>
            <a:off x="3040602" y="3246553"/>
            <a:ext cx="6116714" cy="369332"/>
          </a:xfrm>
          <a:prstGeom prst="rect">
            <a:avLst/>
          </a:prstGeom>
          <a:noFill/>
        </p:spPr>
        <p:txBody>
          <a:bodyPr wrap="square">
            <a:spAutoFit/>
          </a:bodyPr>
          <a:lstStyle/>
          <a:p>
            <a:r>
              <a:rPr lang="en-GB" dirty="0"/>
              <a:t> </a:t>
            </a:r>
          </a:p>
        </p:txBody>
      </p:sp>
      <p:sp>
        <p:nvSpPr>
          <p:cNvPr id="13" name="TextBox 12">
            <a:extLst>
              <a:ext uri="{FF2B5EF4-FFF2-40B4-BE49-F238E27FC236}">
                <a16:creationId xmlns:a16="http://schemas.microsoft.com/office/drawing/2014/main" id="{4C151926-7BC1-4D9B-B388-D4E9625D7C94}"/>
              </a:ext>
            </a:extLst>
          </p:cNvPr>
          <p:cNvSpPr txBox="1"/>
          <p:nvPr/>
        </p:nvSpPr>
        <p:spPr>
          <a:xfrm>
            <a:off x="3927722" y="3271752"/>
            <a:ext cx="808652" cy="369332"/>
          </a:xfrm>
          <a:prstGeom prst="rect">
            <a:avLst/>
          </a:prstGeom>
          <a:noFill/>
        </p:spPr>
        <p:txBody>
          <a:bodyPr wrap="square" rtlCol="0">
            <a:spAutoFit/>
          </a:bodyPr>
          <a:lstStyle/>
          <a:p>
            <a:r>
              <a:rPr lang="en-GB" dirty="0"/>
              <a:t>Dusk  </a:t>
            </a:r>
          </a:p>
        </p:txBody>
      </p:sp>
      <p:sp>
        <p:nvSpPr>
          <p:cNvPr id="14" name="TextBox 13">
            <a:extLst>
              <a:ext uri="{FF2B5EF4-FFF2-40B4-BE49-F238E27FC236}">
                <a16:creationId xmlns:a16="http://schemas.microsoft.com/office/drawing/2014/main" id="{0BAE9D52-FA28-4204-A9DF-2A46E0C87825}"/>
              </a:ext>
            </a:extLst>
          </p:cNvPr>
          <p:cNvSpPr txBox="1"/>
          <p:nvPr/>
        </p:nvSpPr>
        <p:spPr>
          <a:xfrm>
            <a:off x="8348663" y="4473258"/>
            <a:ext cx="1354629" cy="646331"/>
          </a:xfrm>
          <a:prstGeom prst="rect">
            <a:avLst/>
          </a:prstGeom>
          <a:noFill/>
        </p:spPr>
        <p:txBody>
          <a:bodyPr wrap="square" rtlCol="0">
            <a:spAutoFit/>
          </a:bodyPr>
          <a:lstStyle/>
          <a:p>
            <a:pPr algn="ctr"/>
            <a:r>
              <a:rPr lang="en-GB" dirty="0"/>
              <a:t>What you cant see  </a:t>
            </a:r>
          </a:p>
        </p:txBody>
      </p:sp>
      <p:sp>
        <p:nvSpPr>
          <p:cNvPr id="15" name="TextBox 14">
            <a:extLst>
              <a:ext uri="{FF2B5EF4-FFF2-40B4-BE49-F238E27FC236}">
                <a16:creationId xmlns:a16="http://schemas.microsoft.com/office/drawing/2014/main" id="{FE948DC0-74E9-4EF5-8F60-58ED1F0A8690}"/>
              </a:ext>
            </a:extLst>
          </p:cNvPr>
          <p:cNvSpPr txBox="1"/>
          <p:nvPr/>
        </p:nvSpPr>
        <p:spPr>
          <a:xfrm>
            <a:off x="4646196" y="5119589"/>
            <a:ext cx="808652" cy="369332"/>
          </a:xfrm>
          <a:prstGeom prst="rect">
            <a:avLst/>
          </a:prstGeom>
          <a:noFill/>
        </p:spPr>
        <p:txBody>
          <a:bodyPr wrap="square" rtlCol="0">
            <a:spAutoFit/>
          </a:bodyPr>
          <a:lstStyle/>
          <a:p>
            <a:r>
              <a:rPr lang="en-GB" dirty="0"/>
              <a:t>Alien  </a:t>
            </a:r>
          </a:p>
        </p:txBody>
      </p:sp>
      <p:sp>
        <p:nvSpPr>
          <p:cNvPr id="16" name="TextBox 15">
            <a:extLst>
              <a:ext uri="{FF2B5EF4-FFF2-40B4-BE49-F238E27FC236}">
                <a16:creationId xmlns:a16="http://schemas.microsoft.com/office/drawing/2014/main" id="{16980379-B4F7-4CE7-9C9B-E5CA1D52EB6F}"/>
              </a:ext>
            </a:extLst>
          </p:cNvPr>
          <p:cNvSpPr txBox="1"/>
          <p:nvPr/>
        </p:nvSpPr>
        <p:spPr>
          <a:xfrm>
            <a:off x="5561196" y="5219997"/>
            <a:ext cx="1069607" cy="369332"/>
          </a:xfrm>
          <a:prstGeom prst="rect">
            <a:avLst/>
          </a:prstGeom>
          <a:noFill/>
        </p:spPr>
        <p:txBody>
          <a:bodyPr wrap="square" rtlCol="0">
            <a:spAutoFit/>
          </a:bodyPr>
          <a:lstStyle/>
          <a:p>
            <a:r>
              <a:rPr lang="en-GB" dirty="0"/>
              <a:t>Unseen  </a:t>
            </a:r>
          </a:p>
        </p:txBody>
      </p:sp>
      <p:sp>
        <p:nvSpPr>
          <p:cNvPr id="17" name="TextBox 16">
            <a:extLst>
              <a:ext uri="{FF2B5EF4-FFF2-40B4-BE49-F238E27FC236}">
                <a16:creationId xmlns:a16="http://schemas.microsoft.com/office/drawing/2014/main" id="{79BAA0B5-1611-4219-959F-B195A58109FB}"/>
              </a:ext>
            </a:extLst>
          </p:cNvPr>
          <p:cNvSpPr txBox="1"/>
          <p:nvPr/>
        </p:nvSpPr>
        <p:spPr>
          <a:xfrm>
            <a:off x="4922394" y="2289780"/>
            <a:ext cx="1114600" cy="369332"/>
          </a:xfrm>
          <a:prstGeom prst="rect">
            <a:avLst/>
          </a:prstGeom>
          <a:noFill/>
        </p:spPr>
        <p:txBody>
          <a:bodyPr wrap="square" rtlCol="0">
            <a:spAutoFit/>
          </a:bodyPr>
          <a:lstStyle/>
          <a:p>
            <a:r>
              <a:rPr lang="en-GB" dirty="0"/>
              <a:t>Mystery  </a:t>
            </a:r>
          </a:p>
        </p:txBody>
      </p:sp>
      <p:sp>
        <p:nvSpPr>
          <p:cNvPr id="18" name="TextBox 17">
            <a:extLst>
              <a:ext uri="{FF2B5EF4-FFF2-40B4-BE49-F238E27FC236}">
                <a16:creationId xmlns:a16="http://schemas.microsoft.com/office/drawing/2014/main" id="{2E8CDB97-D324-4CF9-8A2E-6AFB2CF684C7}"/>
              </a:ext>
            </a:extLst>
          </p:cNvPr>
          <p:cNvSpPr txBox="1"/>
          <p:nvPr/>
        </p:nvSpPr>
        <p:spPr>
          <a:xfrm>
            <a:off x="3544184" y="4524011"/>
            <a:ext cx="808652" cy="369332"/>
          </a:xfrm>
          <a:prstGeom prst="rect">
            <a:avLst/>
          </a:prstGeom>
          <a:noFill/>
        </p:spPr>
        <p:txBody>
          <a:bodyPr wrap="square" rtlCol="0">
            <a:spAutoFit/>
          </a:bodyPr>
          <a:lstStyle/>
          <a:p>
            <a:r>
              <a:rPr lang="en-GB" dirty="0"/>
              <a:t>Dawn</a:t>
            </a:r>
          </a:p>
        </p:txBody>
      </p:sp>
      <p:cxnSp>
        <p:nvCxnSpPr>
          <p:cNvPr id="19" name="Straight Arrow Connector 18">
            <a:extLst>
              <a:ext uri="{FF2B5EF4-FFF2-40B4-BE49-F238E27FC236}">
                <a16:creationId xmlns:a16="http://schemas.microsoft.com/office/drawing/2014/main" id="{A212044D-18C5-44F2-B7F0-885283DBA4B9}"/>
              </a:ext>
            </a:extLst>
          </p:cNvPr>
          <p:cNvCxnSpPr/>
          <p:nvPr/>
        </p:nvCxnSpPr>
        <p:spPr>
          <a:xfrm flipH="1">
            <a:off x="4234649" y="3641084"/>
            <a:ext cx="1192928" cy="535250"/>
          </a:xfrm>
          <a:prstGeom prst="straightConnector1">
            <a:avLst/>
          </a:prstGeom>
          <a:ln>
            <a:tailEnd type="triangle"/>
          </a:ln>
        </p:spPr>
        <p:style>
          <a:lnRef idx="1">
            <a:schemeClr val="accent3"/>
          </a:lnRef>
          <a:fillRef idx="0">
            <a:schemeClr val="accent3"/>
          </a:fillRef>
          <a:effectRef idx="0">
            <a:schemeClr val="accent3"/>
          </a:effectRef>
          <a:fontRef idx="minor">
            <a:schemeClr val="tx1"/>
          </a:fontRef>
        </p:style>
      </p:cxnSp>
      <p:cxnSp>
        <p:nvCxnSpPr>
          <p:cNvPr id="20" name="Straight Arrow Connector 19">
            <a:extLst>
              <a:ext uri="{FF2B5EF4-FFF2-40B4-BE49-F238E27FC236}">
                <a16:creationId xmlns:a16="http://schemas.microsoft.com/office/drawing/2014/main" id="{DB66796B-A968-4D79-8326-516D2A5D7EC7}"/>
              </a:ext>
            </a:extLst>
          </p:cNvPr>
          <p:cNvCxnSpPr>
            <a:stCxn id="10" idx="0"/>
            <a:endCxn id="13" idx="2"/>
          </p:cNvCxnSpPr>
          <p:nvPr/>
        </p:nvCxnSpPr>
        <p:spPr>
          <a:xfrm flipV="1">
            <a:off x="3973936" y="3641084"/>
            <a:ext cx="358112" cy="350584"/>
          </a:xfrm>
          <a:prstGeom prst="straightConnector1">
            <a:avLst/>
          </a:prstGeom>
          <a:ln>
            <a:tailEnd type="triangle"/>
          </a:ln>
        </p:spPr>
        <p:style>
          <a:lnRef idx="1">
            <a:schemeClr val="accent3"/>
          </a:lnRef>
          <a:fillRef idx="0">
            <a:schemeClr val="accent3"/>
          </a:fillRef>
          <a:effectRef idx="0">
            <a:schemeClr val="accent3"/>
          </a:effectRef>
          <a:fontRef idx="minor">
            <a:schemeClr val="tx1"/>
          </a:fontRef>
        </p:style>
      </p:cxnSp>
      <p:cxnSp>
        <p:nvCxnSpPr>
          <p:cNvPr id="21" name="Straight Arrow Connector 20">
            <a:extLst>
              <a:ext uri="{FF2B5EF4-FFF2-40B4-BE49-F238E27FC236}">
                <a16:creationId xmlns:a16="http://schemas.microsoft.com/office/drawing/2014/main" id="{F75B97F2-B476-48D5-89D9-EFE1A39624AC}"/>
              </a:ext>
            </a:extLst>
          </p:cNvPr>
          <p:cNvCxnSpPr/>
          <p:nvPr/>
        </p:nvCxnSpPr>
        <p:spPr>
          <a:xfrm flipH="1" flipV="1">
            <a:off x="3305106" y="3708218"/>
            <a:ext cx="430847" cy="324256"/>
          </a:xfrm>
          <a:prstGeom prst="straightConnector1">
            <a:avLst/>
          </a:prstGeom>
          <a:ln>
            <a:tailEnd type="triangle"/>
          </a:ln>
        </p:spPr>
        <p:style>
          <a:lnRef idx="1">
            <a:schemeClr val="accent3"/>
          </a:lnRef>
          <a:fillRef idx="0">
            <a:schemeClr val="accent3"/>
          </a:fillRef>
          <a:effectRef idx="0">
            <a:schemeClr val="accent3"/>
          </a:effectRef>
          <a:fontRef idx="minor">
            <a:schemeClr val="tx1"/>
          </a:fontRef>
        </p:style>
      </p:cxnSp>
      <p:cxnSp>
        <p:nvCxnSpPr>
          <p:cNvPr id="22" name="Straight Arrow Connector 21">
            <a:extLst>
              <a:ext uri="{FF2B5EF4-FFF2-40B4-BE49-F238E27FC236}">
                <a16:creationId xmlns:a16="http://schemas.microsoft.com/office/drawing/2014/main" id="{AF1DA392-661F-49FC-BAF7-62BAE4E990C1}"/>
              </a:ext>
            </a:extLst>
          </p:cNvPr>
          <p:cNvCxnSpPr/>
          <p:nvPr/>
        </p:nvCxnSpPr>
        <p:spPr>
          <a:xfrm flipH="1">
            <a:off x="3305106" y="4280378"/>
            <a:ext cx="381600" cy="122266"/>
          </a:xfrm>
          <a:prstGeom prst="straightConnector1">
            <a:avLst/>
          </a:prstGeom>
          <a:ln>
            <a:tailEnd type="triangle"/>
          </a:ln>
        </p:spPr>
        <p:style>
          <a:lnRef idx="1">
            <a:schemeClr val="accent3"/>
          </a:lnRef>
          <a:fillRef idx="0">
            <a:schemeClr val="accent3"/>
          </a:fillRef>
          <a:effectRef idx="0">
            <a:schemeClr val="accent3"/>
          </a:effectRef>
          <a:fontRef idx="minor">
            <a:schemeClr val="tx1"/>
          </a:fontRef>
        </p:style>
      </p:cxnSp>
      <p:cxnSp>
        <p:nvCxnSpPr>
          <p:cNvPr id="23" name="Straight Arrow Connector 22">
            <a:extLst>
              <a:ext uri="{FF2B5EF4-FFF2-40B4-BE49-F238E27FC236}">
                <a16:creationId xmlns:a16="http://schemas.microsoft.com/office/drawing/2014/main" id="{B7707086-BCA5-49BA-9CBB-567A302A1867}"/>
              </a:ext>
            </a:extLst>
          </p:cNvPr>
          <p:cNvCxnSpPr>
            <a:stCxn id="10" idx="2"/>
            <a:endCxn id="18" idx="0"/>
          </p:cNvCxnSpPr>
          <p:nvPr/>
        </p:nvCxnSpPr>
        <p:spPr>
          <a:xfrm flipH="1">
            <a:off x="3948510" y="4361000"/>
            <a:ext cx="25426" cy="163011"/>
          </a:xfrm>
          <a:prstGeom prst="straightConnector1">
            <a:avLst/>
          </a:prstGeom>
          <a:ln>
            <a:tailEnd type="triangle"/>
          </a:ln>
        </p:spPr>
        <p:style>
          <a:lnRef idx="1">
            <a:schemeClr val="accent3"/>
          </a:lnRef>
          <a:fillRef idx="0">
            <a:schemeClr val="accent3"/>
          </a:fillRef>
          <a:effectRef idx="0">
            <a:schemeClr val="accent3"/>
          </a:effectRef>
          <a:fontRef idx="minor">
            <a:schemeClr val="tx1"/>
          </a:fontRef>
        </p:style>
      </p:cxnSp>
      <p:cxnSp>
        <p:nvCxnSpPr>
          <p:cNvPr id="24" name="Straight Arrow Connector 23">
            <a:extLst>
              <a:ext uri="{FF2B5EF4-FFF2-40B4-BE49-F238E27FC236}">
                <a16:creationId xmlns:a16="http://schemas.microsoft.com/office/drawing/2014/main" id="{22F97890-90EC-46F3-ADD6-30135F37EB64}"/>
              </a:ext>
            </a:extLst>
          </p:cNvPr>
          <p:cNvCxnSpPr>
            <a:stCxn id="12" idx="2"/>
            <a:endCxn id="8" idx="0"/>
          </p:cNvCxnSpPr>
          <p:nvPr/>
        </p:nvCxnSpPr>
        <p:spPr>
          <a:xfrm flipH="1">
            <a:off x="6096000" y="3615885"/>
            <a:ext cx="2959" cy="560449"/>
          </a:xfrm>
          <a:prstGeom prst="straightConnector1">
            <a:avLst/>
          </a:prstGeom>
          <a:ln>
            <a:tailEnd type="triangle"/>
          </a:ln>
        </p:spPr>
        <p:style>
          <a:lnRef idx="1">
            <a:schemeClr val="accent3"/>
          </a:lnRef>
          <a:fillRef idx="0">
            <a:schemeClr val="accent3"/>
          </a:fillRef>
          <a:effectRef idx="0">
            <a:schemeClr val="accent3"/>
          </a:effectRef>
          <a:fontRef idx="minor">
            <a:schemeClr val="tx1"/>
          </a:fontRef>
        </p:style>
      </p:cxnSp>
      <p:cxnSp>
        <p:nvCxnSpPr>
          <p:cNvPr id="25" name="Straight Arrow Connector 24">
            <a:extLst>
              <a:ext uri="{FF2B5EF4-FFF2-40B4-BE49-F238E27FC236}">
                <a16:creationId xmlns:a16="http://schemas.microsoft.com/office/drawing/2014/main" id="{AA05CE41-D36B-4503-9BB9-547342117E87}"/>
              </a:ext>
            </a:extLst>
          </p:cNvPr>
          <p:cNvCxnSpPr/>
          <p:nvPr/>
        </p:nvCxnSpPr>
        <p:spPr>
          <a:xfrm flipH="1">
            <a:off x="5175464" y="4524011"/>
            <a:ext cx="700936" cy="595578"/>
          </a:xfrm>
          <a:prstGeom prst="straightConnector1">
            <a:avLst/>
          </a:prstGeom>
          <a:ln>
            <a:tailEnd type="triangle"/>
          </a:ln>
        </p:spPr>
        <p:style>
          <a:lnRef idx="1">
            <a:schemeClr val="accent3"/>
          </a:lnRef>
          <a:fillRef idx="0">
            <a:schemeClr val="accent3"/>
          </a:fillRef>
          <a:effectRef idx="0">
            <a:schemeClr val="accent3"/>
          </a:effectRef>
          <a:fontRef idx="minor">
            <a:schemeClr val="tx1"/>
          </a:fontRef>
        </p:style>
      </p:cxnSp>
      <p:cxnSp>
        <p:nvCxnSpPr>
          <p:cNvPr id="26" name="Straight Arrow Connector 25">
            <a:extLst>
              <a:ext uri="{FF2B5EF4-FFF2-40B4-BE49-F238E27FC236}">
                <a16:creationId xmlns:a16="http://schemas.microsoft.com/office/drawing/2014/main" id="{5C7A43F6-6554-4BC7-8550-0469E81C9178}"/>
              </a:ext>
            </a:extLst>
          </p:cNvPr>
          <p:cNvCxnSpPr>
            <a:stCxn id="8" idx="2"/>
            <a:endCxn id="16" idx="0"/>
          </p:cNvCxnSpPr>
          <p:nvPr/>
        </p:nvCxnSpPr>
        <p:spPr>
          <a:xfrm>
            <a:off x="6096000" y="4545666"/>
            <a:ext cx="0" cy="674331"/>
          </a:xfrm>
          <a:prstGeom prst="straightConnector1">
            <a:avLst/>
          </a:prstGeom>
          <a:ln>
            <a:tailEnd type="triangle"/>
          </a:ln>
        </p:spPr>
        <p:style>
          <a:lnRef idx="1">
            <a:schemeClr val="accent3"/>
          </a:lnRef>
          <a:fillRef idx="0">
            <a:schemeClr val="accent3"/>
          </a:fillRef>
          <a:effectRef idx="0">
            <a:schemeClr val="accent3"/>
          </a:effectRef>
          <a:fontRef idx="minor">
            <a:schemeClr val="tx1"/>
          </a:fontRef>
        </p:style>
      </p:cxnSp>
      <p:cxnSp>
        <p:nvCxnSpPr>
          <p:cNvPr id="27" name="Straight Arrow Connector 26">
            <a:extLst>
              <a:ext uri="{FF2B5EF4-FFF2-40B4-BE49-F238E27FC236}">
                <a16:creationId xmlns:a16="http://schemas.microsoft.com/office/drawing/2014/main" id="{917591D1-0423-4CD7-9F07-A4A2B07C4510}"/>
              </a:ext>
            </a:extLst>
          </p:cNvPr>
          <p:cNvCxnSpPr/>
          <p:nvPr/>
        </p:nvCxnSpPr>
        <p:spPr>
          <a:xfrm>
            <a:off x="6699138" y="3615885"/>
            <a:ext cx="624940" cy="254461"/>
          </a:xfrm>
          <a:prstGeom prst="straightConnector1">
            <a:avLst/>
          </a:prstGeom>
          <a:ln>
            <a:tailEnd type="triangle"/>
          </a:ln>
        </p:spPr>
        <p:style>
          <a:lnRef idx="1">
            <a:schemeClr val="accent3"/>
          </a:lnRef>
          <a:fillRef idx="0">
            <a:schemeClr val="accent3"/>
          </a:fillRef>
          <a:effectRef idx="0">
            <a:schemeClr val="accent3"/>
          </a:effectRef>
          <a:fontRef idx="minor">
            <a:schemeClr val="tx1"/>
          </a:fontRef>
        </p:style>
      </p:cxnSp>
      <p:cxnSp>
        <p:nvCxnSpPr>
          <p:cNvPr id="28" name="Straight Arrow Connector 27">
            <a:extLst>
              <a:ext uri="{FF2B5EF4-FFF2-40B4-BE49-F238E27FC236}">
                <a16:creationId xmlns:a16="http://schemas.microsoft.com/office/drawing/2014/main" id="{61DF1EAF-3764-4D20-BC44-8D484F43C49F}"/>
              </a:ext>
            </a:extLst>
          </p:cNvPr>
          <p:cNvCxnSpPr>
            <a:stCxn id="7" idx="2"/>
          </p:cNvCxnSpPr>
          <p:nvPr/>
        </p:nvCxnSpPr>
        <p:spPr>
          <a:xfrm>
            <a:off x="7661548" y="4183071"/>
            <a:ext cx="861015" cy="404239"/>
          </a:xfrm>
          <a:prstGeom prst="straightConnector1">
            <a:avLst/>
          </a:prstGeom>
          <a:ln>
            <a:tailEnd type="triangle"/>
          </a:ln>
        </p:spPr>
        <p:style>
          <a:lnRef idx="1">
            <a:schemeClr val="accent3"/>
          </a:lnRef>
          <a:fillRef idx="0">
            <a:schemeClr val="accent3"/>
          </a:fillRef>
          <a:effectRef idx="0">
            <a:schemeClr val="accent3"/>
          </a:effectRef>
          <a:fontRef idx="minor">
            <a:schemeClr val="tx1"/>
          </a:fontRef>
        </p:style>
      </p:cxnSp>
      <p:sp>
        <p:nvSpPr>
          <p:cNvPr id="29" name="TextBox 28">
            <a:extLst>
              <a:ext uri="{FF2B5EF4-FFF2-40B4-BE49-F238E27FC236}">
                <a16:creationId xmlns:a16="http://schemas.microsoft.com/office/drawing/2014/main" id="{78F3BB4C-3537-4D83-9050-E9EAA2E34CA3}"/>
              </a:ext>
            </a:extLst>
          </p:cNvPr>
          <p:cNvSpPr txBox="1"/>
          <p:nvPr/>
        </p:nvSpPr>
        <p:spPr>
          <a:xfrm>
            <a:off x="8314090" y="3721406"/>
            <a:ext cx="910047" cy="369332"/>
          </a:xfrm>
          <a:prstGeom prst="rect">
            <a:avLst/>
          </a:prstGeom>
          <a:noFill/>
        </p:spPr>
        <p:txBody>
          <a:bodyPr wrap="square" rtlCol="0">
            <a:spAutoFit/>
          </a:bodyPr>
          <a:lstStyle/>
          <a:p>
            <a:r>
              <a:rPr lang="en-GB" dirty="0"/>
              <a:t>Hidden  </a:t>
            </a:r>
          </a:p>
        </p:txBody>
      </p:sp>
      <p:cxnSp>
        <p:nvCxnSpPr>
          <p:cNvPr id="30" name="Straight Arrow Connector 29">
            <a:extLst>
              <a:ext uri="{FF2B5EF4-FFF2-40B4-BE49-F238E27FC236}">
                <a16:creationId xmlns:a16="http://schemas.microsoft.com/office/drawing/2014/main" id="{AADED1B7-04CD-4D68-81BB-B19B7C6CE1A4}"/>
              </a:ext>
            </a:extLst>
          </p:cNvPr>
          <p:cNvCxnSpPr/>
          <p:nvPr/>
        </p:nvCxnSpPr>
        <p:spPr>
          <a:xfrm flipV="1">
            <a:off x="7785673" y="3985217"/>
            <a:ext cx="399539" cy="47257"/>
          </a:xfrm>
          <a:prstGeom prst="straightConnector1">
            <a:avLst/>
          </a:prstGeom>
          <a:ln>
            <a:tailEnd type="triangle"/>
          </a:ln>
        </p:spPr>
        <p:style>
          <a:lnRef idx="1">
            <a:schemeClr val="accent3"/>
          </a:lnRef>
          <a:fillRef idx="0">
            <a:schemeClr val="accent3"/>
          </a:fillRef>
          <a:effectRef idx="0">
            <a:schemeClr val="accent3"/>
          </a:effectRef>
          <a:fontRef idx="minor">
            <a:schemeClr val="tx1"/>
          </a:fontRef>
        </p:style>
      </p:cxnSp>
      <p:sp>
        <p:nvSpPr>
          <p:cNvPr id="31" name="TextBox 30">
            <a:extLst>
              <a:ext uri="{FF2B5EF4-FFF2-40B4-BE49-F238E27FC236}">
                <a16:creationId xmlns:a16="http://schemas.microsoft.com/office/drawing/2014/main" id="{34925FB8-0995-405B-B4AC-05A65E085AB3}"/>
              </a:ext>
            </a:extLst>
          </p:cNvPr>
          <p:cNvSpPr txBox="1"/>
          <p:nvPr/>
        </p:nvSpPr>
        <p:spPr>
          <a:xfrm>
            <a:off x="6643846" y="2678621"/>
            <a:ext cx="808652" cy="369332"/>
          </a:xfrm>
          <a:prstGeom prst="rect">
            <a:avLst/>
          </a:prstGeom>
          <a:noFill/>
        </p:spPr>
        <p:txBody>
          <a:bodyPr wrap="square" rtlCol="0">
            <a:spAutoFit/>
          </a:bodyPr>
          <a:lstStyle/>
          <a:p>
            <a:r>
              <a:rPr lang="en-GB" dirty="0"/>
              <a:t>Colour  </a:t>
            </a:r>
          </a:p>
        </p:txBody>
      </p:sp>
      <p:cxnSp>
        <p:nvCxnSpPr>
          <p:cNvPr id="32" name="Straight Arrow Connector 31">
            <a:extLst>
              <a:ext uri="{FF2B5EF4-FFF2-40B4-BE49-F238E27FC236}">
                <a16:creationId xmlns:a16="http://schemas.microsoft.com/office/drawing/2014/main" id="{C70442CD-3647-4432-9177-9AE7FCD654E7}"/>
              </a:ext>
            </a:extLst>
          </p:cNvPr>
          <p:cNvCxnSpPr/>
          <p:nvPr/>
        </p:nvCxnSpPr>
        <p:spPr>
          <a:xfrm flipV="1">
            <a:off x="6462944" y="3047953"/>
            <a:ext cx="435006" cy="198600"/>
          </a:xfrm>
          <a:prstGeom prst="straightConnector1">
            <a:avLst/>
          </a:prstGeom>
          <a:ln>
            <a:tailEnd type="triangle"/>
          </a:ln>
        </p:spPr>
        <p:style>
          <a:lnRef idx="1">
            <a:schemeClr val="accent3"/>
          </a:lnRef>
          <a:fillRef idx="0">
            <a:schemeClr val="accent3"/>
          </a:fillRef>
          <a:effectRef idx="0">
            <a:schemeClr val="accent3"/>
          </a:effectRef>
          <a:fontRef idx="minor">
            <a:schemeClr val="tx1"/>
          </a:fontRef>
        </p:style>
      </p:cxnSp>
      <p:cxnSp>
        <p:nvCxnSpPr>
          <p:cNvPr id="33" name="Straight Arrow Connector 32">
            <a:extLst>
              <a:ext uri="{FF2B5EF4-FFF2-40B4-BE49-F238E27FC236}">
                <a16:creationId xmlns:a16="http://schemas.microsoft.com/office/drawing/2014/main" id="{0FA6BE1F-6DA9-4473-81BA-6FD96C050211}"/>
              </a:ext>
            </a:extLst>
          </p:cNvPr>
          <p:cNvCxnSpPr>
            <a:stCxn id="31" idx="0"/>
            <a:endCxn id="5" idx="2"/>
          </p:cNvCxnSpPr>
          <p:nvPr/>
        </p:nvCxnSpPr>
        <p:spPr>
          <a:xfrm flipV="1">
            <a:off x="7048172" y="2395697"/>
            <a:ext cx="152611" cy="282924"/>
          </a:xfrm>
          <a:prstGeom prst="straightConnector1">
            <a:avLst/>
          </a:prstGeom>
          <a:ln>
            <a:tailEnd type="triangle"/>
          </a:ln>
        </p:spPr>
        <p:style>
          <a:lnRef idx="1">
            <a:schemeClr val="accent3"/>
          </a:lnRef>
          <a:fillRef idx="0">
            <a:schemeClr val="accent3"/>
          </a:fillRef>
          <a:effectRef idx="0">
            <a:schemeClr val="accent3"/>
          </a:effectRef>
          <a:fontRef idx="minor">
            <a:schemeClr val="tx1"/>
          </a:fontRef>
        </p:style>
      </p:cxnSp>
      <p:cxnSp>
        <p:nvCxnSpPr>
          <p:cNvPr id="34" name="Straight Arrow Connector 33">
            <a:extLst>
              <a:ext uri="{FF2B5EF4-FFF2-40B4-BE49-F238E27FC236}">
                <a16:creationId xmlns:a16="http://schemas.microsoft.com/office/drawing/2014/main" id="{2C40796D-A7DC-4FC5-9569-4B85B3E38C80}"/>
              </a:ext>
            </a:extLst>
          </p:cNvPr>
          <p:cNvCxnSpPr>
            <a:stCxn id="31" idx="3"/>
            <a:endCxn id="6" idx="1"/>
          </p:cNvCxnSpPr>
          <p:nvPr/>
        </p:nvCxnSpPr>
        <p:spPr>
          <a:xfrm flipV="1">
            <a:off x="7452498" y="2678621"/>
            <a:ext cx="261413" cy="184666"/>
          </a:xfrm>
          <a:prstGeom prst="straightConnector1">
            <a:avLst/>
          </a:prstGeom>
          <a:ln>
            <a:tailEnd type="triangle"/>
          </a:ln>
        </p:spPr>
        <p:style>
          <a:lnRef idx="1">
            <a:schemeClr val="accent3"/>
          </a:lnRef>
          <a:fillRef idx="0">
            <a:schemeClr val="accent3"/>
          </a:fillRef>
          <a:effectRef idx="0">
            <a:schemeClr val="accent3"/>
          </a:effectRef>
          <a:fontRef idx="minor">
            <a:schemeClr val="tx1"/>
          </a:fontRef>
        </p:style>
      </p:cxnSp>
      <p:sp>
        <p:nvSpPr>
          <p:cNvPr id="35" name="TextBox 34">
            <a:extLst>
              <a:ext uri="{FF2B5EF4-FFF2-40B4-BE49-F238E27FC236}">
                <a16:creationId xmlns:a16="http://schemas.microsoft.com/office/drawing/2014/main" id="{53CE5EBE-E96E-46A0-B476-3B834821A523}"/>
              </a:ext>
            </a:extLst>
          </p:cNvPr>
          <p:cNvSpPr txBox="1"/>
          <p:nvPr/>
        </p:nvSpPr>
        <p:spPr>
          <a:xfrm>
            <a:off x="8631365" y="2182242"/>
            <a:ext cx="808652" cy="369332"/>
          </a:xfrm>
          <a:prstGeom prst="rect">
            <a:avLst/>
          </a:prstGeom>
          <a:noFill/>
        </p:spPr>
        <p:txBody>
          <a:bodyPr wrap="square" rtlCol="0">
            <a:spAutoFit/>
          </a:bodyPr>
          <a:lstStyle/>
          <a:p>
            <a:r>
              <a:rPr lang="en-GB" dirty="0"/>
              <a:t>White </a:t>
            </a:r>
          </a:p>
        </p:txBody>
      </p:sp>
      <p:cxnSp>
        <p:nvCxnSpPr>
          <p:cNvPr id="36" name="Straight Arrow Connector 35">
            <a:extLst>
              <a:ext uri="{FF2B5EF4-FFF2-40B4-BE49-F238E27FC236}">
                <a16:creationId xmlns:a16="http://schemas.microsoft.com/office/drawing/2014/main" id="{D46BF385-A99C-43C4-B5DC-1021E348FCCB}"/>
              </a:ext>
            </a:extLst>
          </p:cNvPr>
          <p:cNvCxnSpPr>
            <a:stCxn id="5" idx="0"/>
          </p:cNvCxnSpPr>
          <p:nvPr/>
        </p:nvCxnSpPr>
        <p:spPr>
          <a:xfrm flipV="1">
            <a:off x="7200783" y="1713640"/>
            <a:ext cx="328020" cy="312725"/>
          </a:xfrm>
          <a:prstGeom prst="straightConnector1">
            <a:avLst/>
          </a:prstGeom>
          <a:ln>
            <a:tailEnd type="triangle"/>
          </a:ln>
        </p:spPr>
        <p:style>
          <a:lnRef idx="1">
            <a:schemeClr val="accent3"/>
          </a:lnRef>
          <a:fillRef idx="0">
            <a:schemeClr val="accent3"/>
          </a:fillRef>
          <a:effectRef idx="0">
            <a:schemeClr val="accent3"/>
          </a:effectRef>
          <a:fontRef idx="minor">
            <a:schemeClr val="tx1"/>
          </a:fontRef>
        </p:style>
      </p:cxnSp>
      <p:cxnSp>
        <p:nvCxnSpPr>
          <p:cNvPr id="37" name="Straight Arrow Connector 36">
            <a:extLst>
              <a:ext uri="{FF2B5EF4-FFF2-40B4-BE49-F238E27FC236}">
                <a16:creationId xmlns:a16="http://schemas.microsoft.com/office/drawing/2014/main" id="{2F57724A-E9BE-4C01-9C45-FB3C0ED792D9}"/>
              </a:ext>
            </a:extLst>
          </p:cNvPr>
          <p:cNvCxnSpPr/>
          <p:nvPr/>
        </p:nvCxnSpPr>
        <p:spPr>
          <a:xfrm flipV="1">
            <a:off x="8348663" y="2493955"/>
            <a:ext cx="420450" cy="181298"/>
          </a:xfrm>
          <a:prstGeom prst="straightConnector1">
            <a:avLst/>
          </a:prstGeom>
          <a:ln>
            <a:tailEnd type="triangle"/>
          </a:ln>
        </p:spPr>
        <p:style>
          <a:lnRef idx="1">
            <a:schemeClr val="accent3"/>
          </a:lnRef>
          <a:fillRef idx="0">
            <a:schemeClr val="accent3"/>
          </a:fillRef>
          <a:effectRef idx="0">
            <a:schemeClr val="accent3"/>
          </a:effectRef>
          <a:fontRef idx="minor">
            <a:schemeClr val="tx1"/>
          </a:fontRef>
        </p:style>
      </p:cxnSp>
      <p:cxnSp>
        <p:nvCxnSpPr>
          <p:cNvPr id="38" name="Straight Arrow Connector 37">
            <a:extLst>
              <a:ext uri="{FF2B5EF4-FFF2-40B4-BE49-F238E27FC236}">
                <a16:creationId xmlns:a16="http://schemas.microsoft.com/office/drawing/2014/main" id="{931B3006-34BC-4B70-A7F0-3C296C906BFA}"/>
              </a:ext>
            </a:extLst>
          </p:cNvPr>
          <p:cNvCxnSpPr>
            <a:cxnSpLocks/>
            <a:stCxn id="12" idx="0"/>
            <a:endCxn id="17" idx="2"/>
          </p:cNvCxnSpPr>
          <p:nvPr/>
        </p:nvCxnSpPr>
        <p:spPr>
          <a:xfrm flipH="1" flipV="1">
            <a:off x="5479694" y="2659112"/>
            <a:ext cx="619265" cy="587441"/>
          </a:xfrm>
          <a:prstGeom prst="straightConnector1">
            <a:avLst/>
          </a:prstGeom>
          <a:ln>
            <a:tailEnd type="triangle"/>
          </a:ln>
        </p:spPr>
        <p:style>
          <a:lnRef idx="1">
            <a:schemeClr val="accent3"/>
          </a:lnRef>
          <a:fillRef idx="0">
            <a:schemeClr val="accent3"/>
          </a:fillRef>
          <a:effectRef idx="0">
            <a:schemeClr val="accent3"/>
          </a:effectRef>
          <a:fontRef idx="minor">
            <a:schemeClr val="tx1"/>
          </a:fontRef>
        </p:style>
      </p:cxnSp>
      <p:sp>
        <p:nvSpPr>
          <p:cNvPr id="39" name="TextBox 38">
            <a:extLst>
              <a:ext uri="{FF2B5EF4-FFF2-40B4-BE49-F238E27FC236}">
                <a16:creationId xmlns:a16="http://schemas.microsoft.com/office/drawing/2014/main" id="{57D8275E-5782-4988-97A2-3BDF50B1FEC5}"/>
              </a:ext>
            </a:extLst>
          </p:cNvPr>
          <p:cNvSpPr txBox="1"/>
          <p:nvPr/>
        </p:nvSpPr>
        <p:spPr>
          <a:xfrm>
            <a:off x="6488294" y="5099607"/>
            <a:ext cx="1354625" cy="369332"/>
          </a:xfrm>
          <a:prstGeom prst="rect">
            <a:avLst/>
          </a:prstGeom>
          <a:noFill/>
        </p:spPr>
        <p:txBody>
          <a:bodyPr wrap="square" rtlCol="0">
            <a:spAutoFit/>
          </a:bodyPr>
          <a:lstStyle/>
          <a:p>
            <a:r>
              <a:rPr lang="en-GB" dirty="0"/>
              <a:t>No body  </a:t>
            </a:r>
          </a:p>
        </p:txBody>
      </p:sp>
      <p:cxnSp>
        <p:nvCxnSpPr>
          <p:cNvPr id="40" name="Straight Arrow Connector 39">
            <a:extLst>
              <a:ext uri="{FF2B5EF4-FFF2-40B4-BE49-F238E27FC236}">
                <a16:creationId xmlns:a16="http://schemas.microsoft.com/office/drawing/2014/main" id="{C6CA94ED-1546-4661-B615-28513AC564AF}"/>
              </a:ext>
            </a:extLst>
          </p:cNvPr>
          <p:cNvCxnSpPr/>
          <p:nvPr/>
        </p:nvCxnSpPr>
        <p:spPr>
          <a:xfrm>
            <a:off x="6347534" y="4524011"/>
            <a:ext cx="550416" cy="540675"/>
          </a:xfrm>
          <a:prstGeom prst="straightConnector1">
            <a:avLst/>
          </a:prstGeom>
          <a:ln>
            <a:tailEnd type="triangle"/>
          </a:ln>
        </p:spPr>
        <p:style>
          <a:lnRef idx="1">
            <a:schemeClr val="accent3"/>
          </a:lnRef>
          <a:fillRef idx="0">
            <a:schemeClr val="accent3"/>
          </a:fillRef>
          <a:effectRef idx="0">
            <a:schemeClr val="accent3"/>
          </a:effectRef>
          <a:fontRef idx="minor">
            <a:schemeClr val="tx1"/>
          </a:fontRef>
        </p:style>
      </p:cxnSp>
      <p:sp>
        <p:nvSpPr>
          <p:cNvPr id="41" name="TextBox 40">
            <a:extLst>
              <a:ext uri="{FF2B5EF4-FFF2-40B4-BE49-F238E27FC236}">
                <a16:creationId xmlns:a16="http://schemas.microsoft.com/office/drawing/2014/main" id="{A4F30E82-BFA1-4C23-89FC-09FC97EDB7E4}"/>
              </a:ext>
            </a:extLst>
          </p:cNvPr>
          <p:cNvSpPr txBox="1"/>
          <p:nvPr/>
        </p:nvSpPr>
        <p:spPr>
          <a:xfrm>
            <a:off x="1518136" y="2962587"/>
            <a:ext cx="1189468" cy="369332"/>
          </a:xfrm>
          <a:prstGeom prst="rect">
            <a:avLst/>
          </a:prstGeom>
          <a:noFill/>
        </p:spPr>
        <p:txBody>
          <a:bodyPr wrap="square" rtlCol="0">
            <a:spAutoFit/>
          </a:bodyPr>
          <a:lstStyle/>
          <a:p>
            <a:r>
              <a:rPr lang="en-GB" dirty="0"/>
              <a:t>8pm - 4am  </a:t>
            </a:r>
          </a:p>
        </p:txBody>
      </p:sp>
      <p:sp>
        <p:nvSpPr>
          <p:cNvPr id="42" name="TextBox 41">
            <a:extLst>
              <a:ext uri="{FF2B5EF4-FFF2-40B4-BE49-F238E27FC236}">
                <a16:creationId xmlns:a16="http://schemas.microsoft.com/office/drawing/2014/main" id="{5EC1FF0C-9122-452A-9E20-5E632E962B0A}"/>
              </a:ext>
            </a:extLst>
          </p:cNvPr>
          <p:cNvSpPr txBox="1"/>
          <p:nvPr/>
        </p:nvSpPr>
        <p:spPr>
          <a:xfrm>
            <a:off x="3453327" y="2682593"/>
            <a:ext cx="1455575" cy="369332"/>
          </a:xfrm>
          <a:prstGeom prst="rect">
            <a:avLst/>
          </a:prstGeom>
          <a:noFill/>
        </p:spPr>
        <p:txBody>
          <a:bodyPr wrap="square" rtlCol="0">
            <a:spAutoFit/>
          </a:bodyPr>
          <a:lstStyle/>
          <a:p>
            <a:r>
              <a:rPr lang="en-GB" dirty="0"/>
              <a:t>6pm – 8pm</a:t>
            </a:r>
          </a:p>
        </p:txBody>
      </p:sp>
      <p:sp>
        <p:nvSpPr>
          <p:cNvPr id="43" name="TextBox 42">
            <a:extLst>
              <a:ext uri="{FF2B5EF4-FFF2-40B4-BE49-F238E27FC236}">
                <a16:creationId xmlns:a16="http://schemas.microsoft.com/office/drawing/2014/main" id="{2AA5B392-4A91-444F-8387-C4BD64CD049C}"/>
              </a:ext>
            </a:extLst>
          </p:cNvPr>
          <p:cNvSpPr txBox="1"/>
          <p:nvPr/>
        </p:nvSpPr>
        <p:spPr>
          <a:xfrm>
            <a:off x="1517293" y="4609682"/>
            <a:ext cx="1189468" cy="369332"/>
          </a:xfrm>
          <a:prstGeom prst="rect">
            <a:avLst/>
          </a:prstGeom>
          <a:noFill/>
        </p:spPr>
        <p:txBody>
          <a:bodyPr wrap="square" rtlCol="0">
            <a:spAutoFit/>
          </a:bodyPr>
          <a:lstStyle/>
          <a:p>
            <a:r>
              <a:rPr lang="en-GB" dirty="0"/>
              <a:t>6am – 6pm</a:t>
            </a:r>
          </a:p>
        </p:txBody>
      </p:sp>
      <p:sp>
        <p:nvSpPr>
          <p:cNvPr id="44" name="TextBox 43">
            <a:extLst>
              <a:ext uri="{FF2B5EF4-FFF2-40B4-BE49-F238E27FC236}">
                <a16:creationId xmlns:a16="http://schemas.microsoft.com/office/drawing/2014/main" id="{163D1E02-967F-4DF8-B4C4-1ABB1FEE1D2B}"/>
              </a:ext>
            </a:extLst>
          </p:cNvPr>
          <p:cNvSpPr txBox="1"/>
          <p:nvPr/>
        </p:nvSpPr>
        <p:spPr>
          <a:xfrm>
            <a:off x="3204659" y="5262675"/>
            <a:ext cx="1189468" cy="369332"/>
          </a:xfrm>
          <a:prstGeom prst="rect">
            <a:avLst/>
          </a:prstGeom>
          <a:noFill/>
        </p:spPr>
        <p:txBody>
          <a:bodyPr wrap="square" rtlCol="0">
            <a:spAutoFit/>
          </a:bodyPr>
          <a:lstStyle/>
          <a:p>
            <a:r>
              <a:rPr lang="en-GB" dirty="0"/>
              <a:t>4am – 6am</a:t>
            </a:r>
          </a:p>
        </p:txBody>
      </p:sp>
      <p:cxnSp>
        <p:nvCxnSpPr>
          <p:cNvPr id="45" name="Straight Arrow Connector 44">
            <a:extLst>
              <a:ext uri="{FF2B5EF4-FFF2-40B4-BE49-F238E27FC236}">
                <a16:creationId xmlns:a16="http://schemas.microsoft.com/office/drawing/2014/main" id="{6F5A253A-8602-4257-8159-3F94BB57B6D0}"/>
              </a:ext>
            </a:extLst>
          </p:cNvPr>
          <p:cNvCxnSpPr>
            <a:stCxn id="18" idx="2"/>
            <a:endCxn id="44" idx="0"/>
          </p:cNvCxnSpPr>
          <p:nvPr/>
        </p:nvCxnSpPr>
        <p:spPr>
          <a:xfrm flipH="1">
            <a:off x="3799393" y="4893343"/>
            <a:ext cx="149117" cy="369332"/>
          </a:xfrm>
          <a:prstGeom prst="straightConnector1">
            <a:avLst/>
          </a:prstGeom>
          <a:ln>
            <a:tailEnd type="triangle"/>
          </a:ln>
        </p:spPr>
        <p:style>
          <a:lnRef idx="1">
            <a:schemeClr val="accent3"/>
          </a:lnRef>
          <a:fillRef idx="0">
            <a:schemeClr val="accent3"/>
          </a:fillRef>
          <a:effectRef idx="0">
            <a:schemeClr val="accent3"/>
          </a:effectRef>
          <a:fontRef idx="minor">
            <a:schemeClr val="tx1"/>
          </a:fontRef>
        </p:style>
      </p:cxnSp>
      <p:cxnSp>
        <p:nvCxnSpPr>
          <p:cNvPr id="46" name="Straight Arrow Connector 45">
            <a:extLst>
              <a:ext uri="{FF2B5EF4-FFF2-40B4-BE49-F238E27FC236}">
                <a16:creationId xmlns:a16="http://schemas.microsoft.com/office/drawing/2014/main" id="{2B1100A2-632C-4952-8100-4D633E364326}"/>
              </a:ext>
            </a:extLst>
          </p:cNvPr>
          <p:cNvCxnSpPr>
            <a:stCxn id="11" idx="2"/>
            <a:endCxn id="43" idx="3"/>
          </p:cNvCxnSpPr>
          <p:nvPr/>
        </p:nvCxnSpPr>
        <p:spPr>
          <a:xfrm flipH="1">
            <a:off x="2706761" y="4587310"/>
            <a:ext cx="433097" cy="207038"/>
          </a:xfrm>
          <a:prstGeom prst="straightConnector1">
            <a:avLst/>
          </a:prstGeom>
          <a:ln>
            <a:tailEnd type="triangle"/>
          </a:ln>
        </p:spPr>
        <p:style>
          <a:lnRef idx="1">
            <a:schemeClr val="accent3"/>
          </a:lnRef>
          <a:fillRef idx="0">
            <a:schemeClr val="accent3"/>
          </a:fillRef>
          <a:effectRef idx="0">
            <a:schemeClr val="accent3"/>
          </a:effectRef>
          <a:fontRef idx="minor">
            <a:schemeClr val="tx1"/>
          </a:fontRef>
        </p:style>
      </p:cxnSp>
      <p:cxnSp>
        <p:nvCxnSpPr>
          <p:cNvPr id="47" name="Straight Arrow Connector 46">
            <a:extLst>
              <a:ext uri="{FF2B5EF4-FFF2-40B4-BE49-F238E27FC236}">
                <a16:creationId xmlns:a16="http://schemas.microsoft.com/office/drawing/2014/main" id="{BB081D5B-C461-4632-BFE1-0C95A19FC289}"/>
              </a:ext>
            </a:extLst>
          </p:cNvPr>
          <p:cNvCxnSpPr>
            <a:stCxn id="9" idx="1"/>
          </p:cNvCxnSpPr>
          <p:nvPr/>
        </p:nvCxnSpPr>
        <p:spPr>
          <a:xfrm flipH="1" flipV="1">
            <a:off x="2483999" y="3303424"/>
            <a:ext cx="276959" cy="171742"/>
          </a:xfrm>
          <a:prstGeom prst="straightConnector1">
            <a:avLst/>
          </a:prstGeom>
          <a:ln>
            <a:tailEnd type="triangle"/>
          </a:ln>
        </p:spPr>
        <p:style>
          <a:lnRef idx="1">
            <a:schemeClr val="accent3"/>
          </a:lnRef>
          <a:fillRef idx="0">
            <a:schemeClr val="accent3"/>
          </a:fillRef>
          <a:effectRef idx="0">
            <a:schemeClr val="accent3"/>
          </a:effectRef>
          <a:fontRef idx="minor">
            <a:schemeClr val="tx1"/>
          </a:fontRef>
        </p:style>
      </p:cxnSp>
      <p:cxnSp>
        <p:nvCxnSpPr>
          <p:cNvPr id="48" name="Straight Arrow Connector 47">
            <a:extLst>
              <a:ext uri="{FF2B5EF4-FFF2-40B4-BE49-F238E27FC236}">
                <a16:creationId xmlns:a16="http://schemas.microsoft.com/office/drawing/2014/main" id="{0DE8A22F-811E-45AB-96BB-AF99A8DC2064}"/>
              </a:ext>
            </a:extLst>
          </p:cNvPr>
          <p:cNvCxnSpPr>
            <a:cxnSpLocks/>
            <a:stCxn id="13" idx="0"/>
            <a:endCxn id="42" idx="2"/>
          </p:cNvCxnSpPr>
          <p:nvPr/>
        </p:nvCxnSpPr>
        <p:spPr>
          <a:xfrm flipH="1" flipV="1">
            <a:off x="4181115" y="3051925"/>
            <a:ext cx="150933" cy="219827"/>
          </a:xfrm>
          <a:prstGeom prst="straightConnector1">
            <a:avLst/>
          </a:prstGeom>
          <a:ln>
            <a:tailEnd type="triangle"/>
          </a:ln>
        </p:spPr>
        <p:style>
          <a:lnRef idx="1">
            <a:schemeClr val="accent3"/>
          </a:lnRef>
          <a:fillRef idx="0">
            <a:schemeClr val="accent3"/>
          </a:fillRef>
          <a:effectRef idx="0">
            <a:schemeClr val="accent3"/>
          </a:effectRef>
          <a:fontRef idx="minor">
            <a:schemeClr val="tx1"/>
          </a:fontRef>
        </p:style>
      </p:cxnSp>
      <p:sp>
        <p:nvSpPr>
          <p:cNvPr id="49" name="TextBox 48">
            <a:extLst>
              <a:ext uri="{FF2B5EF4-FFF2-40B4-BE49-F238E27FC236}">
                <a16:creationId xmlns:a16="http://schemas.microsoft.com/office/drawing/2014/main" id="{BCBD4D20-6BC5-4137-B8C9-DAEAB03DFCBE}"/>
              </a:ext>
            </a:extLst>
          </p:cNvPr>
          <p:cNvSpPr txBox="1"/>
          <p:nvPr/>
        </p:nvSpPr>
        <p:spPr>
          <a:xfrm>
            <a:off x="7124477" y="1344308"/>
            <a:ext cx="808652" cy="369332"/>
          </a:xfrm>
          <a:prstGeom prst="rect">
            <a:avLst/>
          </a:prstGeom>
          <a:noFill/>
        </p:spPr>
        <p:txBody>
          <a:bodyPr wrap="square" rtlCol="0">
            <a:spAutoFit/>
          </a:bodyPr>
          <a:lstStyle/>
          <a:p>
            <a:r>
              <a:rPr lang="en-GB" dirty="0"/>
              <a:t>Black  </a:t>
            </a:r>
          </a:p>
        </p:txBody>
      </p:sp>
      <p:sp>
        <p:nvSpPr>
          <p:cNvPr id="54" name="TextBox 53">
            <a:extLst>
              <a:ext uri="{FF2B5EF4-FFF2-40B4-BE49-F238E27FC236}">
                <a16:creationId xmlns:a16="http://schemas.microsoft.com/office/drawing/2014/main" id="{E6D1804C-B76F-400E-B715-E3C3D6B0B88E}"/>
              </a:ext>
            </a:extLst>
          </p:cNvPr>
          <p:cNvSpPr txBox="1"/>
          <p:nvPr/>
        </p:nvSpPr>
        <p:spPr>
          <a:xfrm>
            <a:off x="7994409" y="3385053"/>
            <a:ext cx="910047" cy="369332"/>
          </a:xfrm>
          <a:prstGeom prst="rect">
            <a:avLst/>
          </a:prstGeom>
          <a:noFill/>
        </p:spPr>
        <p:txBody>
          <a:bodyPr wrap="square" rtlCol="0">
            <a:spAutoFit/>
          </a:bodyPr>
          <a:lstStyle/>
          <a:p>
            <a:r>
              <a:rPr lang="en-GB" dirty="0"/>
              <a:t>Scary  </a:t>
            </a:r>
          </a:p>
        </p:txBody>
      </p:sp>
      <p:cxnSp>
        <p:nvCxnSpPr>
          <p:cNvPr id="56" name="Straight Arrow Connector 55">
            <a:extLst>
              <a:ext uri="{FF2B5EF4-FFF2-40B4-BE49-F238E27FC236}">
                <a16:creationId xmlns:a16="http://schemas.microsoft.com/office/drawing/2014/main" id="{9A74F01B-6A8D-4B7A-853F-8A95275E805C}"/>
              </a:ext>
            </a:extLst>
          </p:cNvPr>
          <p:cNvCxnSpPr>
            <a:cxnSpLocks/>
            <a:stCxn id="7" idx="0"/>
            <a:endCxn id="54" idx="1"/>
          </p:cNvCxnSpPr>
          <p:nvPr/>
        </p:nvCxnSpPr>
        <p:spPr>
          <a:xfrm flipV="1">
            <a:off x="7661548" y="3569719"/>
            <a:ext cx="332861" cy="244020"/>
          </a:xfrm>
          <a:prstGeom prst="straightConnector1">
            <a:avLst/>
          </a:prstGeom>
          <a:ln>
            <a:tailEnd type="triangle"/>
          </a:ln>
        </p:spPr>
        <p:style>
          <a:lnRef idx="1">
            <a:schemeClr val="accent3"/>
          </a:lnRef>
          <a:fillRef idx="0">
            <a:schemeClr val="accent3"/>
          </a:fillRef>
          <a:effectRef idx="0">
            <a:schemeClr val="accent3"/>
          </a:effectRef>
          <a:fontRef idx="minor">
            <a:schemeClr val="tx1"/>
          </a:fontRef>
        </p:style>
      </p:cxnSp>
      <p:cxnSp>
        <p:nvCxnSpPr>
          <p:cNvPr id="61" name="Straight Arrow Connector 60">
            <a:extLst>
              <a:ext uri="{FF2B5EF4-FFF2-40B4-BE49-F238E27FC236}">
                <a16:creationId xmlns:a16="http://schemas.microsoft.com/office/drawing/2014/main" id="{03854CF9-0249-41CB-8D86-110B52D62022}"/>
              </a:ext>
            </a:extLst>
          </p:cNvPr>
          <p:cNvCxnSpPr>
            <a:stCxn id="39" idx="2"/>
          </p:cNvCxnSpPr>
          <p:nvPr/>
        </p:nvCxnSpPr>
        <p:spPr>
          <a:xfrm flipH="1">
            <a:off x="7124477" y="5468939"/>
            <a:ext cx="41130" cy="266036"/>
          </a:xfrm>
          <a:prstGeom prst="straightConnector1">
            <a:avLst/>
          </a:prstGeom>
          <a:ln>
            <a:tailEnd type="triangle"/>
          </a:ln>
        </p:spPr>
        <p:style>
          <a:lnRef idx="1">
            <a:schemeClr val="accent3"/>
          </a:lnRef>
          <a:fillRef idx="0">
            <a:schemeClr val="accent3"/>
          </a:fillRef>
          <a:effectRef idx="0">
            <a:schemeClr val="accent3"/>
          </a:effectRef>
          <a:fontRef idx="minor">
            <a:schemeClr val="tx1"/>
          </a:fontRef>
        </p:style>
      </p:cxnSp>
      <p:sp>
        <p:nvSpPr>
          <p:cNvPr id="62" name="TextBox 61">
            <a:extLst>
              <a:ext uri="{FF2B5EF4-FFF2-40B4-BE49-F238E27FC236}">
                <a16:creationId xmlns:a16="http://schemas.microsoft.com/office/drawing/2014/main" id="{4C283D31-C097-4FF8-8E02-06751F27E4F8}"/>
              </a:ext>
            </a:extLst>
          </p:cNvPr>
          <p:cNvSpPr txBox="1"/>
          <p:nvPr/>
        </p:nvSpPr>
        <p:spPr>
          <a:xfrm>
            <a:off x="6564627" y="5689737"/>
            <a:ext cx="1385189" cy="369332"/>
          </a:xfrm>
          <a:prstGeom prst="rect">
            <a:avLst/>
          </a:prstGeom>
          <a:noFill/>
        </p:spPr>
        <p:txBody>
          <a:bodyPr wrap="square" rtlCol="0">
            <a:spAutoFit/>
          </a:bodyPr>
          <a:lstStyle/>
          <a:p>
            <a:r>
              <a:rPr lang="en-GB" dirty="0"/>
              <a:t>Gas Form  </a:t>
            </a:r>
          </a:p>
        </p:txBody>
      </p:sp>
      <p:sp>
        <p:nvSpPr>
          <p:cNvPr id="63" name="TextBox 62">
            <a:extLst>
              <a:ext uri="{FF2B5EF4-FFF2-40B4-BE49-F238E27FC236}">
                <a16:creationId xmlns:a16="http://schemas.microsoft.com/office/drawing/2014/main" id="{70673F90-C400-4C86-AC93-35702E8AF28A}"/>
              </a:ext>
            </a:extLst>
          </p:cNvPr>
          <p:cNvSpPr txBox="1"/>
          <p:nvPr/>
        </p:nvSpPr>
        <p:spPr>
          <a:xfrm>
            <a:off x="4908902" y="1610267"/>
            <a:ext cx="1252671" cy="369332"/>
          </a:xfrm>
          <a:prstGeom prst="rect">
            <a:avLst/>
          </a:prstGeom>
          <a:noFill/>
        </p:spPr>
        <p:txBody>
          <a:bodyPr wrap="square" rtlCol="0">
            <a:spAutoFit/>
          </a:bodyPr>
          <a:lstStyle/>
          <a:p>
            <a:r>
              <a:rPr lang="en-GB" dirty="0"/>
              <a:t>Unknown  </a:t>
            </a:r>
          </a:p>
        </p:txBody>
      </p:sp>
      <p:cxnSp>
        <p:nvCxnSpPr>
          <p:cNvPr id="65" name="Straight Arrow Connector 64">
            <a:extLst>
              <a:ext uri="{FF2B5EF4-FFF2-40B4-BE49-F238E27FC236}">
                <a16:creationId xmlns:a16="http://schemas.microsoft.com/office/drawing/2014/main" id="{1681BBD0-46E9-4A39-92A4-CBC6C50686E3}"/>
              </a:ext>
            </a:extLst>
          </p:cNvPr>
          <p:cNvCxnSpPr>
            <a:stCxn id="17" idx="0"/>
            <a:endCxn id="63" idx="2"/>
          </p:cNvCxnSpPr>
          <p:nvPr/>
        </p:nvCxnSpPr>
        <p:spPr>
          <a:xfrm flipV="1">
            <a:off x="5479694" y="1979599"/>
            <a:ext cx="55544" cy="310181"/>
          </a:xfrm>
          <a:prstGeom prst="straightConnector1">
            <a:avLst/>
          </a:prstGeom>
          <a:ln>
            <a:tailEnd type="triangle"/>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34796020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02900" y="602901"/>
            <a:ext cx="2893925" cy="830997"/>
          </a:xfrm>
          <a:prstGeom prst="rect">
            <a:avLst/>
          </a:prstGeom>
          <a:noFill/>
        </p:spPr>
        <p:txBody>
          <a:bodyPr wrap="square" rtlCol="0">
            <a:spAutoFit/>
          </a:bodyPr>
          <a:lstStyle/>
          <a:p>
            <a:r>
              <a:rPr lang="en-GB" sz="2400" u="sng" dirty="0"/>
              <a:t>FMP Research</a:t>
            </a:r>
          </a:p>
          <a:p>
            <a:r>
              <a:rPr lang="en-GB" sz="2400" u="sng" dirty="0"/>
              <a:t>Shadows Mood Board</a:t>
            </a:r>
          </a:p>
        </p:txBody>
      </p:sp>
      <p:pic>
        <p:nvPicPr>
          <p:cNvPr id="1026" name="Picture 2" descr="Researchers invent device that generates light from the cold night sky –  here's what it means for millions living off grid">
            <a:extLst>
              <a:ext uri="{FF2B5EF4-FFF2-40B4-BE49-F238E27FC236}">
                <a16:creationId xmlns:a16="http://schemas.microsoft.com/office/drawing/2014/main" id="{F3D01ACE-FAA8-44B6-9C61-A1C8A1BA16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10167" y="4390141"/>
            <a:ext cx="2445029" cy="184363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Beautiful Forest Night Wallpapers - Top Free Beautiful Forest Night  Backgrounds - WallpaperAccess">
            <a:extLst>
              <a:ext uri="{FF2B5EF4-FFF2-40B4-BE49-F238E27FC236}">
                <a16:creationId xmlns:a16="http://schemas.microsoft.com/office/drawing/2014/main" id="{3CA124DB-D85E-478F-A701-D2C1E4D4554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15674" y="620638"/>
            <a:ext cx="2986514" cy="186657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Pretty forest at night : horizon">
            <a:extLst>
              <a:ext uri="{FF2B5EF4-FFF2-40B4-BE49-F238E27FC236}">
                <a16:creationId xmlns:a16="http://schemas.microsoft.com/office/drawing/2014/main" id="{7DDE9380-0DEA-4AFE-87CE-E6F4A9B4669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65067" y="639494"/>
            <a:ext cx="3490129" cy="1963198"/>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Advanced UIView shadow effects using shadowPath – Hacking with Swift">
            <a:extLst>
              <a:ext uri="{FF2B5EF4-FFF2-40B4-BE49-F238E27FC236}">
                <a16:creationId xmlns:a16="http://schemas.microsoft.com/office/drawing/2014/main" id="{88D17402-DED4-4591-A878-00B37D5E6A7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68683" y="2482616"/>
            <a:ext cx="2986513" cy="1991009"/>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ow imagination can help people overcome fear and anxiety">
            <a:extLst>
              <a:ext uri="{FF2B5EF4-FFF2-40B4-BE49-F238E27FC236}">
                <a16:creationId xmlns:a16="http://schemas.microsoft.com/office/drawing/2014/main" id="{178A62F4-0E3D-4119-9BD4-45C94DCD3EF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57557" y="4255308"/>
            <a:ext cx="2986514" cy="1989934"/>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An Expert in Fear - The New York Times">
            <a:extLst>
              <a:ext uri="{FF2B5EF4-FFF2-40B4-BE49-F238E27FC236}">
                <a16:creationId xmlns:a16="http://schemas.microsoft.com/office/drawing/2014/main" id="{0CD971FC-1CCA-47A6-B7BB-9292AA0D225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84171" y="2400206"/>
            <a:ext cx="2985824" cy="1989935"/>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Darkness - Wikiquote">
            <a:extLst>
              <a:ext uri="{FF2B5EF4-FFF2-40B4-BE49-F238E27FC236}">
                <a16:creationId xmlns:a16="http://schemas.microsoft.com/office/drawing/2014/main" id="{C21FF567-1D8B-4471-B40F-5272E80BD37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471922" y="4378670"/>
            <a:ext cx="2785928" cy="1866572"/>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Darkness and Its Discontents – Incite Seminars">
            <a:extLst>
              <a:ext uri="{FF2B5EF4-FFF2-40B4-BE49-F238E27FC236}">
                <a16:creationId xmlns:a16="http://schemas.microsoft.com/office/drawing/2014/main" id="{48492072-8373-4429-88AF-4FAC834F5C6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349742" y="2398851"/>
            <a:ext cx="2655053" cy="1991290"/>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New Soft Robotics Tech Uses Shadows to Sense Human Touch | IE">
            <a:extLst>
              <a:ext uri="{FF2B5EF4-FFF2-40B4-BE49-F238E27FC236}">
                <a16:creationId xmlns:a16="http://schemas.microsoft.com/office/drawing/2014/main" id="{A5596521-30F3-495F-8B7B-5E33BAD3CA6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19605" y="4609322"/>
            <a:ext cx="2887911" cy="1624450"/>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Resultado de imagen de door open people shadows in 2021 | Shadow  photography, Light and shadow, Dark photography">
            <a:extLst>
              <a:ext uri="{FF2B5EF4-FFF2-40B4-BE49-F238E27FC236}">
                <a16:creationId xmlns:a16="http://schemas.microsoft.com/office/drawing/2014/main" id="{641E6B0D-E670-49C7-BA62-2332CD257BE9}"/>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765451" y="620638"/>
            <a:ext cx="1374799" cy="2062199"/>
          </a:xfrm>
          <a:prstGeom prst="rect">
            <a:avLst/>
          </a:prstGeom>
          <a:noFill/>
          <a:extLst>
            <a:ext uri="{909E8E84-426E-40DD-AFC4-6F175D3DCCD1}">
              <a14:hiddenFill xmlns:a14="http://schemas.microsoft.com/office/drawing/2010/main">
                <a:solidFill>
                  <a:srgbClr val="FFFFFF"/>
                </a:solidFill>
              </a14:hiddenFill>
            </a:ext>
          </a:extLst>
        </p:spPr>
      </p:pic>
      <p:pic>
        <p:nvPicPr>
          <p:cNvPr id="1050" name="Picture 26" descr="Guide to Drawing Shadows | Art Rocket">
            <a:extLst>
              <a:ext uri="{FF2B5EF4-FFF2-40B4-BE49-F238E27FC236}">
                <a16:creationId xmlns:a16="http://schemas.microsoft.com/office/drawing/2014/main" id="{1B2253F0-B96B-4593-B585-D9076E0164CC}"/>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89916" y="2911451"/>
            <a:ext cx="2551340" cy="1991290"/>
          </a:xfrm>
          <a:prstGeom prst="rect">
            <a:avLst/>
          </a:prstGeom>
          <a:noFill/>
          <a:extLst>
            <a:ext uri="{909E8E84-426E-40DD-AFC4-6F175D3DCCD1}">
              <a14:hiddenFill xmlns:a14="http://schemas.microsoft.com/office/drawing/2010/main">
                <a:solidFill>
                  <a:srgbClr val="FFFFFF"/>
                </a:solidFill>
              </a14:hiddenFill>
            </a:ext>
          </a:extLst>
        </p:spPr>
      </p:pic>
      <p:pic>
        <p:nvPicPr>
          <p:cNvPr id="1052" name="Picture 28" descr="Too dark shadows - Blender Stack Exchange">
            <a:extLst>
              <a:ext uri="{FF2B5EF4-FFF2-40B4-BE49-F238E27FC236}">
                <a16:creationId xmlns:a16="http://schemas.microsoft.com/office/drawing/2014/main" id="{3D2A6BEA-FC2C-4116-B80D-A25879FBBF9C}"/>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271252" y="2454485"/>
            <a:ext cx="2016444" cy="1134250"/>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Shadow Photography How-To Explains Ways to Capture Light in Photos">
            <a:extLst>
              <a:ext uri="{FF2B5EF4-FFF2-40B4-BE49-F238E27FC236}">
                <a16:creationId xmlns:a16="http://schemas.microsoft.com/office/drawing/2014/main" id="{1CEA5A5B-F54F-4E6D-925C-A09E43B951C8}"/>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28134" y="1536401"/>
            <a:ext cx="1724899" cy="17248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49246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92852" y="552658"/>
            <a:ext cx="3205424" cy="830997"/>
          </a:xfrm>
          <a:prstGeom prst="rect">
            <a:avLst/>
          </a:prstGeom>
          <a:noFill/>
        </p:spPr>
        <p:txBody>
          <a:bodyPr wrap="square" rtlCol="0">
            <a:spAutoFit/>
          </a:bodyPr>
          <a:lstStyle/>
          <a:p>
            <a:r>
              <a:rPr lang="en-GB" sz="2400" u="sng" dirty="0"/>
              <a:t>FMP Research</a:t>
            </a:r>
          </a:p>
          <a:p>
            <a:r>
              <a:rPr lang="en-GB" sz="2400" u="sng" dirty="0"/>
              <a:t>Bioluminescence</a:t>
            </a:r>
          </a:p>
        </p:txBody>
      </p:sp>
      <p:sp>
        <p:nvSpPr>
          <p:cNvPr id="3" name="TextBox 2">
            <a:extLst>
              <a:ext uri="{FF2B5EF4-FFF2-40B4-BE49-F238E27FC236}">
                <a16:creationId xmlns:a16="http://schemas.microsoft.com/office/drawing/2014/main" id="{93621ED1-F2AA-4E89-91F1-170C1E8576F7}"/>
              </a:ext>
            </a:extLst>
          </p:cNvPr>
          <p:cNvSpPr txBox="1"/>
          <p:nvPr/>
        </p:nvSpPr>
        <p:spPr>
          <a:xfrm>
            <a:off x="870013" y="1392532"/>
            <a:ext cx="10377996" cy="4801314"/>
          </a:xfrm>
          <a:prstGeom prst="rect">
            <a:avLst/>
          </a:prstGeom>
          <a:noFill/>
        </p:spPr>
        <p:txBody>
          <a:bodyPr wrap="square" rtlCol="0">
            <a:spAutoFit/>
          </a:bodyPr>
          <a:lstStyle/>
          <a:p>
            <a:r>
              <a:rPr lang="en-GB" dirty="0"/>
              <a:t>Bioluminescence is the production and emission of light that from a living organism. It is a child of what is called chemiluminescence. Bioluminescence widely occurs in many marine life, both vertebrates and invertebrates. As well as in some fungi. In some animals, the light is bacteriogenic, which is produced by symbiotic bacteria such as those from the genus Vibrio. In others cases it is autogenic which is produced by the animals themselves.</a:t>
            </a:r>
          </a:p>
          <a:p>
            <a:endParaRPr lang="en-GB" dirty="0"/>
          </a:p>
          <a:p>
            <a:r>
              <a:rPr lang="en-GB" dirty="0"/>
              <a:t>In nature bioluminescence has several functions. </a:t>
            </a:r>
          </a:p>
          <a:p>
            <a:pPr marL="285750" indent="-285750">
              <a:buFontTx/>
              <a:buChar char="-"/>
            </a:pPr>
            <a:r>
              <a:rPr lang="en-GB" dirty="0"/>
              <a:t>Defence</a:t>
            </a:r>
          </a:p>
          <a:p>
            <a:pPr marL="285750" indent="-285750">
              <a:buFontTx/>
              <a:buChar char="-"/>
            </a:pPr>
            <a:r>
              <a:rPr lang="en-GB" dirty="0"/>
              <a:t>Warning</a:t>
            </a:r>
          </a:p>
          <a:p>
            <a:pPr marL="285750" indent="-285750">
              <a:buFontTx/>
              <a:buChar char="-"/>
            </a:pPr>
            <a:r>
              <a:rPr lang="en-GB" dirty="0"/>
              <a:t>Attraction</a:t>
            </a:r>
          </a:p>
          <a:p>
            <a:pPr marL="285750" indent="-285750">
              <a:buFontTx/>
              <a:buChar char="-"/>
            </a:pPr>
            <a:r>
              <a:rPr lang="en-GB" dirty="0"/>
              <a:t>Communication</a:t>
            </a:r>
          </a:p>
          <a:p>
            <a:pPr marL="285750" indent="-285750">
              <a:buFontTx/>
              <a:buChar char="-"/>
            </a:pPr>
            <a:r>
              <a:rPr lang="en-GB" dirty="0"/>
              <a:t>Mimicry</a:t>
            </a:r>
          </a:p>
          <a:p>
            <a:pPr marL="285750" indent="-285750">
              <a:buFontTx/>
              <a:buChar char="-"/>
            </a:pPr>
            <a:r>
              <a:rPr lang="en-GB" dirty="0"/>
              <a:t>Illumination</a:t>
            </a:r>
          </a:p>
          <a:p>
            <a:pPr marL="285750" indent="-285750">
              <a:buFontTx/>
              <a:buChar char="-"/>
            </a:pPr>
            <a:endParaRPr lang="en-GB" dirty="0"/>
          </a:p>
          <a:p>
            <a:r>
              <a:rPr lang="en-GB" dirty="0"/>
              <a:t>This functions are used by many marine life, plant life and animal life.</a:t>
            </a:r>
          </a:p>
          <a:p>
            <a:endParaRPr lang="en-GB" dirty="0"/>
          </a:p>
          <a:p>
            <a:r>
              <a:rPr lang="en-GB" dirty="0"/>
              <a:t>Knowing of luminance is naturals made I can use this knowledge in my game to know of how bright I should make certain things. Also the certain animals and plant life I can use a reference.</a:t>
            </a:r>
          </a:p>
        </p:txBody>
      </p:sp>
    </p:spTree>
    <p:extLst>
      <p:ext uri="{BB962C8B-B14F-4D97-AF65-F5344CB8AC3E}">
        <p14:creationId xmlns:p14="http://schemas.microsoft.com/office/powerpoint/2010/main" val="20483809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92852" y="552658"/>
            <a:ext cx="3205424" cy="830997"/>
          </a:xfrm>
          <a:prstGeom prst="rect">
            <a:avLst/>
          </a:prstGeom>
          <a:noFill/>
        </p:spPr>
        <p:txBody>
          <a:bodyPr wrap="square" rtlCol="0">
            <a:spAutoFit/>
          </a:bodyPr>
          <a:lstStyle/>
          <a:p>
            <a:r>
              <a:rPr lang="en-GB" sz="2400" u="sng" dirty="0"/>
              <a:t>FMP Research</a:t>
            </a:r>
          </a:p>
          <a:p>
            <a:r>
              <a:rPr lang="en-GB" sz="2400" u="sng" dirty="0"/>
              <a:t>Luminous Plants</a:t>
            </a:r>
          </a:p>
        </p:txBody>
      </p:sp>
      <p:sp>
        <p:nvSpPr>
          <p:cNvPr id="78" name="TextBox 77">
            <a:extLst>
              <a:ext uri="{FF2B5EF4-FFF2-40B4-BE49-F238E27FC236}">
                <a16:creationId xmlns:a16="http://schemas.microsoft.com/office/drawing/2014/main" id="{4113B1A7-A3E4-4A17-A0DE-6F62152EF48E}"/>
              </a:ext>
            </a:extLst>
          </p:cNvPr>
          <p:cNvSpPr txBox="1"/>
          <p:nvPr/>
        </p:nvSpPr>
        <p:spPr>
          <a:xfrm>
            <a:off x="986900" y="1688211"/>
            <a:ext cx="10314373" cy="2308324"/>
          </a:xfrm>
          <a:prstGeom prst="rect">
            <a:avLst/>
          </a:prstGeom>
          <a:noFill/>
        </p:spPr>
        <p:txBody>
          <a:bodyPr wrap="square" rtlCol="0">
            <a:spAutoFit/>
          </a:bodyPr>
          <a:lstStyle/>
          <a:p>
            <a:r>
              <a:rPr lang="en-GB" u="sng" dirty="0"/>
              <a:t>Glowing Mushrooms</a:t>
            </a:r>
          </a:p>
          <a:p>
            <a:r>
              <a:rPr lang="en-GB" dirty="0"/>
              <a:t>Bioluminescent fungus are found largely in temperate and tropical climates. There is currently 81 known species of these types of fungus. Bioluminescent fungus emit a greenish light at a wavelength of 520-530nm, this light is continuous and occurs only in the living cells. This luminance can occur in the mycelia, fruit bodies, spores or the sclerotia. Certain families of the fungus can do specific places of where they glow. </a:t>
            </a:r>
          </a:p>
          <a:p>
            <a:r>
              <a:rPr lang="en-GB" b="0" i="0" dirty="0">
                <a:effectLst/>
              </a:rPr>
              <a:t>Bioluminescence is an oxygen-dependent metabolic process and therefore may provide antioxidant protection against the potentially damaging effects of </a:t>
            </a:r>
            <a:r>
              <a:rPr lang="en-GB" b="0" i="0" u="none" strike="noStrike" dirty="0">
                <a:effectLst/>
              </a:rPr>
              <a:t>reactive oxygen species</a:t>
            </a:r>
            <a:r>
              <a:rPr lang="en-GB" b="0" i="0" dirty="0">
                <a:effectLst/>
              </a:rPr>
              <a:t> produced during wood decay.</a:t>
            </a:r>
          </a:p>
          <a:p>
            <a:endParaRPr lang="en-GB" b="0" i="0" dirty="0">
              <a:effectLst/>
            </a:endParaRPr>
          </a:p>
        </p:txBody>
      </p:sp>
      <p:sp>
        <p:nvSpPr>
          <p:cNvPr id="79" name="TextBox 78">
            <a:extLst>
              <a:ext uri="{FF2B5EF4-FFF2-40B4-BE49-F238E27FC236}">
                <a16:creationId xmlns:a16="http://schemas.microsoft.com/office/drawing/2014/main" id="{D8A3C310-AB3D-4EF8-B125-0EBD79849D68}"/>
              </a:ext>
            </a:extLst>
          </p:cNvPr>
          <p:cNvSpPr txBox="1"/>
          <p:nvPr/>
        </p:nvSpPr>
        <p:spPr>
          <a:xfrm>
            <a:off x="2911875" y="671147"/>
            <a:ext cx="7696940" cy="923330"/>
          </a:xfrm>
          <a:prstGeom prst="rect">
            <a:avLst/>
          </a:prstGeom>
          <a:noFill/>
        </p:spPr>
        <p:txBody>
          <a:bodyPr wrap="square" rtlCol="0">
            <a:spAutoFit/>
          </a:bodyPr>
          <a:lstStyle/>
          <a:p>
            <a:r>
              <a:rPr lang="en-GB" dirty="0"/>
              <a:t>Doing research into flowers that can glow natural I found that there is no known flower that illuminates naturally, so I am going to focus most of my research into mushrooms/ fungus that illuminate. </a:t>
            </a:r>
          </a:p>
        </p:txBody>
      </p:sp>
      <p:pic>
        <p:nvPicPr>
          <p:cNvPr id="2052" name="Picture 4">
            <a:extLst>
              <a:ext uri="{FF2B5EF4-FFF2-40B4-BE49-F238E27FC236}">
                <a16:creationId xmlns:a16="http://schemas.microsoft.com/office/drawing/2014/main" id="{9BA4F0E3-C17B-4B75-B366-F450B90E1A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6814" y="3807564"/>
            <a:ext cx="2857500" cy="1905000"/>
          </a:xfrm>
          <a:prstGeom prst="rect">
            <a:avLst/>
          </a:prstGeom>
          <a:noFill/>
          <a:extLst>
            <a:ext uri="{909E8E84-426E-40DD-AFC4-6F175D3DCCD1}">
              <a14:hiddenFill xmlns:a14="http://schemas.microsoft.com/office/drawing/2010/main">
                <a:solidFill>
                  <a:srgbClr val="FFFFFF"/>
                </a:solidFill>
              </a14:hiddenFill>
            </a:ext>
          </a:extLst>
        </p:spPr>
      </p:pic>
      <p:sp>
        <p:nvSpPr>
          <p:cNvPr id="80" name="TextBox 79">
            <a:extLst>
              <a:ext uri="{FF2B5EF4-FFF2-40B4-BE49-F238E27FC236}">
                <a16:creationId xmlns:a16="http://schemas.microsoft.com/office/drawing/2014/main" id="{56C52AAA-55EC-4590-8158-8418DD82F219}"/>
              </a:ext>
            </a:extLst>
          </p:cNvPr>
          <p:cNvSpPr txBox="1"/>
          <p:nvPr/>
        </p:nvSpPr>
        <p:spPr>
          <a:xfrm>
            <a:off x="766814" y="5712564"/>
            <a:ext cx="2857500" cy="307777"/>
          </a:xfrm>
          <a:prstGeom prst="rect">
            <a:avLst/>
          </a:prstGeom>
          <a:noFill/>
        </p:spPr>
        <p:txBody>
          <a:bodyPr wrap="square" rtlCol="0">
            <a:spAutoFit/>
          </a:bodyPr>
          <a:lstStyle/>
          <a:p>
            <a:pPr algn="ctr"/>
            <a:r>
              <a:rPr lang="en-GB" sz="1400" i="1" dirty="0"/>
              <a:t>Panellus Stipticus </a:t>
            </a:r>
            <a:r>
              <a:rPr lang="en-GB" sz="1400" dirty="0"/>
              <a:t>(Bitter Oyster)</a:t>
            </a:r>
            <a:endParaRPr lang="en-GB" sz="1400" i="1" dirty="0"/>
          </a:p>
        </p:txBody>
      </p:sp>
      <p:pic>
        <p:nvPicPr>
          <p:cNvPr id="2054" name="Picture 6" descr="two funnel-shaped white mushrooms">
            <a:extLst>
              <a:ext uri="{FF2B5EF4-FFF2-40B4-BE49-F238E27FC236}">
                <a16:creationId xmlns:a16="http://schemas.microsoft.com/office/drawing/2014/main" id="{79FD64A0-149A-4C9D-B546-23A1E25E3B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49573" y="4090269"/>
            <a:ext cx="1905000" cy="733425"/>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mushrooms with glowing green gills in darkness">
            <a:extLst>
              <a:ext uri="{FF2B5EF4-FFF2-40B4-BE49-F238E27FC236}">
                <a16:creationId xmlns:a16="http://schemas.microsoft.com/office/drawing/2014/main" id="{81117F39-C3B6-44C0-BE21-A2B4050B19E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49573" y="4823694"/>
            <a:ext cx="1905000" cy="781050"/>
          </a:xfrm>
          <a:prstGeom prst="rect">
            <a:avLst/>
          </a:prstGeom>
          <a:noFill/>
          <a:extLst>
            <a:ext uri="{909E8E84-426E-40DD-AFC4-6F175D3DCCD1}">
              <a14:hiddenFill xmlns:a14="http://schemas.microsoft.com/office/drawing/2010/main">
                <a:solidFill>
                  <a:srgbClr val="FFFFFF"/>
                </a:solidFill>
              </a14:hiddenFill>
            </a:ext>
          </a:extLst>
        </p:spPr>
      </p:pic>
      <p:sp>
        <p:nvSpPr>
          <p:cNvPr id="85" name="TextBox 84">
            <a:extLst>
              <a:ext uri="{FF2B5EF4-FFF2-40B4-BE49-F238E27FC236}">
                <a16:creationId xmlns:a16="http://schemas.microsoft.com/office/drawing/2014/main" id="{397CABE0-A23C-4B87-8F40-420A6C57ED66}"/>
              </a:ext>
            </a:extLst>
          </p:cNvPr>
          <p:cNvSpPr txBox="1"/>
          <p:nvPr/>
        </p:nvSpPr>
        <p:spPr>
          <a:xfrm>
            <a:off x="3624314" y="5571347"/>
            <a:ext cx="2857500" cy="307777"/>
          </a:xfrm>
          <a:prstGeom prst="rect">
            <a:avLst/>
          </a:prstGeom>
          <a:noFill/>
        </p:spPr>
        <p:txBody>
          <a:bodyPr wrap="square" rtlCol="0">
            <a:spAutoFit/>
          </a:bodyPr>
          <a:lstStyle/>
          <a:p>
            <a:pPr algn="ctr"/>
            <a:r>
              <a:rPr lang="en-GB" sz="1400" i="1" dirty="0"/>
              <a:t>Omphalotus Nidiformis </a:t>
            </a:r>
            <a:r>
              <a:rPr lang="en-GB" sz="1400" dirty="0"/>
              <a:t>(Ghost fungus)</a:t>
            </a:r>
            <a:endParaRPr lang="en-GB" sz="1400" i="1" dirty="0"/>
          </a:p>
        </p:txBody>
      </p:sp>
      <p:pic>
        <p:nvPicPr>
          <p:cNvPr id="2058" name="Picture 10">
            <a:extLst>
              <a:ext uri="{FF2B5EF4-FFF2-40B4-BE49-F238E27FC236}">
                <a16:creationId xmlns:a16="http://schemas.microsoft.com/office/drawing/2014/main" id="{5B2C80F7-E370-412A-88F9-F6B7C11F843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22502" y="4153638"/>
            <a:ext cx="2095500" cy="1181100"/>
          </a:xfrm>
          <a:prstGeom prst="rect">
            <a:avLst/>
          </a:prstGeom>
          <a:noFill/>
          <a:extLst>
            <a:ext uri="{909E8E84-426E-40DD-AFC4-6F175D3DCCD1}">
              <a14:hiddenFill xmlns:a14="http://schemas.microsoft.com/office/drawing/2010/main">
                <a:solidFill>
                  <a:srgbClr val="FFFFFF"/>
                </a:solidFill>
              </a14:hiddenFill>
            </a:ext>
          </a:extLst>
        </p:spPr>
      </p:pic>
      <p:sp>
        <p:nvSpPr>
          <p:cNvPr id="88" name="TextBox 87">
            <a:extLst>
              <a:ext uri="{FF2B5EF4-FFF2-40B4-BE49-F238E27FC236}">
                <a16:creationId xmlns:a16="http://schemas.microsoft.com/office/drawing/2014/main" id="{F8990A9F-0FDA-4D13-90CA-C3B311D11334}"/>
              </a:ext>
            </a:extLst>
          </p:cNvPr>
          <p:cNvSpPr txBox="1"/>
          <p:nvPr/>
        </p:nvSpPr>
        <p:spPr>
          <a:xfrm>
            <a:off x="5981692" y="5267183"/>
            <a:ext cx="2857500" cy="307777"/>
          </a:xfrm>
          <a:prstGeom prst="rect">
            <a:avLst/>
          </a:prstGeom>
          <a:noFill/>
        </p:spPr>
        <p:txBody>
          <a:bodyPr wrap="square" rtlCol="0">
            <a:spAutoFit/>
          </a:bodyPr>
          <a:lstStyle/>
          <a:p>
            <a:pPr algn="ctr"/>
            <a:r>
              <a:rPr lang="en-GB" sz="1400" i="1" dirty="0"/>
              <a:t>Mycena Chlorophos</a:t>
            </a:r>
          </a:p>
        </p:txBody>
      </p:sp>
      <p:pic>
        <p:nvPicPr>
          <p:cNvPr id="2062" name="Picture 14">
            <a:extLst>
              <a:ext uri="{FF2B5EF4-FFF2-40B4-BE49-F238E27FC236}">
                <a16:creationId xmlns:a16="http://schemas.microsoft.com/office/drawing/2014/main" id="{D49F40B5-657D-4DDA-B395-0221539FCFE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36054" y="3750955"/>
            <a:ext cx="1721643" cy="2065972"/>
          </a:xfrm>
          <a:prstGeom prst="rect">
            <a:avLst/>
          </a:prstGeom>
          <a:noFill/>
          <a:extLst>
            <a:ext uri="{909E8E84-426E-40DD-AFC4-6F175D3DCCD1}">
              <a14:hiddenFill xmlns:a14="http://schemas.microsoft.com/office/drawing/2010/main">
                <a:solidFill>
                  <a:srgbClr val="FFFFFF"/>
                </a:solidFill>
              </a14:hiddenFill>
            </a:ext>
          </a:extLst>
        </p:spPr>
      </p:pic>
      <p:sp>
        <p:nvSpPr>
          <p:cNvPr id="90" name="TextBox 89">
            <a:extLst>
              <a:ext uri="{FF2B5EF4-FFF2-40B4-BE49-F238E27FC236}">
                <a16:creationId xmlns:a16="http://schemas.microsoft.com/office/drawing/2014/main" id="{A8EEE690-D964-4F7B-BD18-9EE5E0A10042}"/>
              </a:ext>
            </a:extLst>
          </p:cNvPr>
          <p:cNvSpPr txBox="1"/>
          <p:nvPr/>
        </p:nvSpPr>
        <p:spPr>
          <a:xfrm>
            <a:off x="8368125" y="5765816"/>
            <a:ext cx="2857500" cy="307777"/>
          </a:xfrm>
          <a:prstGeom prst="rect">
            <a:avLst/>
          </a:prstGeom>
          <a:noFill/>
        </p:spPr>
        <p:txBody>
          <a:bodyPr wrap="square" rtlCol="0">
            <a:spAutoFit/>
          </a:bodyPr>
          <a:lstStyle/>
          <a:p>
            <a:pPr algn="ctr"/>
            <a:r>
              <a:rPr lang="en-GB" sz="1400" i="1" dirty="0"/>
              <a:t>Mycena Singeri</a:t>
            </a:r>
          </a:p>
        </p:txBody>
      </p:sp>
    </p:spTree>
    <p:extLst>
      <p:ext uri="{BB962C8B-B14F-4D97-AF65-F5344CB8AC3E}">
        <p14:creationId xmlns:p14="http://schemas.microsoft.com/office/powerpoint/2010/main" val="5371333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92852" y="552658"/>
            <a:ext cx="3205424" cy="830997"/>
          </a:xfrm>
          <a:prstGeom prst="rect">
            <a:avLst/>
          </a:prstGeom>
          <a:noFill/>
        </p:spPr>
        <p:txBody>
          <a:bodyPr wrap="square" rtlCol="0">
            <a:spAutoFit/>
          </a:bodyPr>
          <a:lstStyle/>
          <a:p>
            <a:r>
              <a:rPr lang="en-GB" sz="2400" u="sng" dirty="0"/>
              <a:t>FMP Research</a:t>
            </a:r>
          </a:p>
          <a:p>
            <a:r>
              <a:rPr lang="en-GB" sz="2400" u="sng" dirty="0"/>
              <a:t>Luminous Animals</a:t>
            </a:r>
          </a:p>
        </p:txBody>
      </p:sp>
      <p:sp>
        <p:nvSpPr>
          <p:cNvPr id="3" name="TextBox 2">
            <a:extLst>
              <a:ext uri="{FF2B5EF4-FFF2-40B4-BE49-F238E27FC236}">
                <a16:creationId xmlns:a16="http://schemas.microsoft.com/office/drawing/2014/main" id="{1F805D9B-1071-498E-815E-6F2A984565AD}"/>
              </a:ext>
            </a:extLst>
          </p:cNvPr>
          <p:cNvSpPr txBox="1"/>
          <p:nvPr/>
        </p:nvSpPr>
        <p:spPr>
          <a:xfrm>
            <a:off x="1003177" y="1506969"/>
            <a:ext cx="6395999" cy="4031873"/>
          </a:xfrm>
          <a:prstGeom prst="rect">
            <a:avLst/>
          </a:prstGeom>
          <a:noFill/>
        </p:spPr>
        <p:txBody>
          <a:bodyPr wrap="square" rtlCol="0">
            <a:spAutoFit/>
          </a:bodyPr>
          <a:lstStyle/>
          <a:p>
            <a:r>
              <a:rPr lang="en-GB" sz="1600" dirty="0"/>
              <a:t>Some of the animals that are capable of being luminescent are:</a:t>
            </a:r>
          </a:p>
          <a:p>
            <a:pPr marL="285750" indent="-285750">
              <a:buFont typeface="Arial" panose="020B0604020202020204" pitchFamily="34" charset="0"/>
              <a:buChar char="•"/>
            </a:pPr>
            <a:r>
              <a:rPr lang="en-GB" sz="1600" dirty="0"/>
              <a:t> Jellyfish</a:t>
            </a:r>
          </a:p>
          <a:p>
            <a:pPr marL="285750" indent="-285750">
              <a:buFont typeface="Arial" panose="020B0604020202020204" pitchFamily="34" charset="0"/>
              <a:buChar char="•"/>
            </a:pPr>
            <a:r>
              <a:rPr lang="en-GB" sz="1600" dirty="0"/>
              <a:t> Squid</a:t>
            </a:r>
          </a:p>
          <a:p>
            <a:pPr marL="285750" indent="-285750">
              <a:buFont typeface="Arial" panose="020B0604020202020204" pitchFamily="34" charset="0"/>
              <a:buChar char="•"/>
            </a:pPr>
            <a:r>
              <a:rPr lang="en-GB" sz="1600" dirty="0"/>
              <a:t> Anglerfish</a:t>
            </a:r>
          </a:p>
          <a:p>
            <a:pPr marL="285750" indent="-285750">
              <a:buFont typeface="Arial" panose="020B0604020202020204" pitchFamily="34" charset="0"/>
              <a:buChar char="•"/>
            </a:pPr>
            <a:r>
              <a:rPr lang="en-GB" sz="1600" dirty="0"/>
              <a:t> Lanternfish</a:t>
            </a:r>
          </a:p>
          <a:p>
            <a:pPr marL="285750" indent="-285750">
              <a:buFont typeface="Arial" panose="020B0604020202020204" pitchFamily="34" charset="0"/>
              <a:buChar char="•"/>
            </a:pPr>
            <a:r>
              <a:rPr lang="en-GB" sz="1600" dirty="0"/>
              <a:t> Fireflies</a:t>
            </a:r>
          </a:p>
          <a:p>
            <a:pPr marL="285750" indent="-285750">
              <a:buFont typeface="Arial" panose="020B0604020202020204" pitchFamily="34" charset="0"/>
              <a:buChar char="•"/>
            </a:pPr>
            <a:r>
              <a:rPr lang="en-GB" sz="1600" dirty="0"/>
              <a:t> Plankton</a:t>
            </a:r>
          </a:p>
          <a:p>
            <a:pPr marL="285750" indent="-285750">
              <a:buFont typeface="Arial" panose="020B0604020202020204" pitchFamily="34" charset="0"/>
              <a:buChar char="•"/>
            </a:pPr>
            <a:endParaRPr lang="en-GB" sz="1600" dirty="0"/>
          </a:p>
          <a:p>
            <a:r>
              <a:rPr lang="en-GB" sz="1600" dirty="0"/>
              <a:t>The animals I want to focus more on my game are </a:t>
            </a:r>
            <a:r>
              <a:rPr lang="en-GB" sz="1600" dirty="0" err="1"/>
              <a:t>Tomopteris</a:t>
            </a:r>
            <a:r>
              <a:rPr lang="en-GB" sz="1600" dirty="0"/>
              <a:t>, Jellyfish for the river and fireflies for the land. I feel these would be good choices in these habitats because I think they will fit and I can easily 3D model them by myself.</a:t>
            </a:r>
          </a:p>
          <a:p>
            <a:endParaRPr lang="en-GB" sz="1600" dirty="0"/>
          </a:p>
          <a:p>
            <a:r>
              <a:rPr lang="en-GB" sz="1600" dirty="0"/>
              <a:t>The </a:t>
            </a:r>
            <a:r>
              <a:rPr lang="en-GB" sz="1600" dirty="0" err="1"/>
              <a:t>tomopteris</a:t>
            </a:r>
            <a:r>
              <a:rPr lang="en-GB" sz="1600" dirty="0"/>
              <a:t> will be my main animal for the river and the fireflies will be along the pathway to lead the player to the right direction. Because these animals are so small I may make my own take on the animals to make them bigger as if they were radioactive (bigger and brighter).</a:t>
            </a:r>
          </a:p>
        </p:txBody>
      </p:sp>
      <p:pic>
        <p:nvPicPr>
          <p:cNvPr id="4098" name="Picture 2">
            <a:extLst>
              <a:ext uri="{FF2B5EF4-FFF2-40B4-BE49-F238E27FC236}">
                <a16:creationId xmlns:a16="http://schemas.microsoft.com/office/drawing/2014/main" id="{ED0D5834-8B75-4211-A355-47E97EECB3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95557" y="724663"/>
            <a:ext cx="2715986" cy="15291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1BE49C0E-A4E9-49F6-8771-A1801A1C61FA}"/>
              </a:ext>
            </a:extLst>
          </p:cNvPr>
          <p:cNvSpPr txBox="1"/>
          <p:nvPr/>
        </p:nvSpPr>
        <p:spPr>
          <a:xfrm>
            <a:off x="7622333" y="2268106"/>
            <a:ext cx="3462434" cy="923330"/>
          </a:xfrm>
          <a:prstGeom prst="rect">
            <a:avLst/>
          </a:prstGeom>
          <a:noFill/>
        </p:spPr>
        <p:txBody>
          <a:bodyPr wrap="square" rtlCol="0">
            <a:spAutoFit/>
          </a:bodyPr>
          <a:lstStyle/>
          <a:p>
            <a:pPr algn="ctr"/>
            <a:r>
              <a:rPr lang="en-GB" sz="1400" dirty="0"/>
              <a:t>Name: </a:t>
            </a:r>
            <a:r>
              <a:rPr lang="en-GB" sz="1400" dirty="0" err="1"/>
              <a:t>Tomopteris</a:t>
            </a:r>
            <a:endParaRPr lang="en-GB" sz="1400" dirty="0"/>
          </a:p>
          <a:p>
            <a:pPr algn="ctr"/>
            <a:r>
              <a:rPr lang="en-GB" sz="1400" dirty="0"/>
              <a:t>Size: 0mm – 4cm</a:t>
            </a:r>
          </a:p>
          <a:p>
            <a:pPr algn="ctr"/>
            <a:r>
              <a:rPr lang="en-GB" sz="1400" dirty="0"/>
              <a:t>Movement:</a:t>
            </a:r>
          </a:p>
          <a:p>
            <a:pPr algn="ctr"/>
            <a:r>
              <a:rPr lang="en-GB" sz="1100" dirty="0">
                <a:hlinkClick r:id="rId3"/>
              </a:rPr>
              <a:t>https://www.youtube.com/watch?v=s4w8AjAFaLc</a:t>
            </a:r>
            <a:r>
              <a:rPr lang="en-GB" sz="1100" dirty="0"/>
              <a:t> </a:t>
            </a:r>
          </a:p>
        </p:txBody>
      </p:sp>
      <p:pic>
        <p:nvPicPr>
          <p:cNvPr id="4100" name="Picture 4" descr="How and why do fireflies light up?">
            <a:extLst>
              <a:ext uri="{FF2B5EF4-FFF2-40B4-BE49-F238E27FC236}">
                <a16:creationId xmlns:a16="http://schemas.microsoft.com/office/drawing/2014/main" id="{CF20120D-A5CC-4F31-B33B-3D4E6FCC9E8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40570" y="3324601"/>
            <a:ext cx="2570973" cy="182582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2BABF23-69F5-4E79-A7EF-69DE3552A109}"/>
              </a:ext>
            </a:extLst>
          </p:cNvPr>
          <p:cNvSpPr txBox="1"/>
          <p:nvPr/>
        </p:nvSpPr>
        <p:spPr>
          <a:xfrm>
            <a:off x="7844517" y="5150428"/>
            <a:ext cx="3163078" cy="1000274"/>
          </a:xfrm>
          <a:prstGeom prst="rect">
            <a:avLst/>
          </a:prstGeom>
          <a:noFill/>
        </p:spPr>
        <p:txBody>
          <a:bodyPr wrap="square" rtlCol="0">
            <a:spAutoFit/>
          </a:bodyPr>
          <a:lstStyle/>
          <a:p>
            <a:pPr algn="ctr"/>
            <a:r>
              <a:rPr lang="en-GB" sz="1600" dirty="0"/>
              <a:t>Name: Fireflies</a:t>
            </a:r>
          </a:p>
          <a:p>
            <a:pPr algn="ctr"/>
            <a:r>
              <a:rPr lang="en-GB" sz="1600" dirty="0"/>
              <a:t>Size: 5mm -25mm</a:t>
            </a:r>
          </a:p>
          <a:p>
            <a:pPr algn="ctr"/>
            <a:r>
              <a:rPr lang="en-GB" sz="1600" dirty="0"/>
              <a:t>Movement: Hovering </a:t>
            </a:r>
          </a:p>
          <a:p>
            <a:pPr algn="ctr"/>
            <a:r>
              <a:rPr lang="en-GB" sz="1100" dirty="0">
                <a:hlinkClick r:id="rId5"/>
              </a:rPr>
              <a:t>https://www.youtube.com/watch?v=k72jGJTC_3o</a:t>
            </a:r>
            <a:r>
              <a:rPr lang="en-GB" sz="1100" dirty="0"/>
              <a:t> </a:t>
            </a:r>
          </a:p>
        </p:txBody>
      </p:sp>
    </p:spTree>
    <p:extLst>
      <p:ext uri="{BB962C8B-B14F-4D97-AF65-F5344CB8AC3E}">
        <p14:creationId xmlns:p14="http://schemas.microsoft.com/office/powerpoint/2010/main" val="20430278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92852" y="552658"/>
            <a:ext cx="3205424" cy="830997"/>
          </a:xfrm>
          <a:prstGeom prst="rect">
            <a:avLst/>
          </a:prstGeom>
          <a:noFill/>
        </p:spPr>
        <p:txBody>
          <a:bodyPr wrap="square" rtlCol="0">
            <a:spAutoFit/>
          </a:bodyPr>
          <a:lstStyle/>
          <a:p>
            <a:r>
              <a:rPr lang="en-GB" sz="2400" u="sng" dirty="0"/>
              <a:t>FMP Research</a:t>
            </a:r>
          </a:p>
          <a:p>
            <a:r>
              <a:rPr lang="en-GB" sz="2400" u="sng" dirty="0"/>
              <a:t>Audience Research</a:t>
            </a:r>
          </a:p>
        </p:txBody>
      </p:sp>
      <p:sp>
        <p:nvSpPr>
          <p:cNvPr id="3" name="TextBox 2">
            <a:extLst>
              <a:ext uri="{FF2B5EF4-FFF2-40B4-BE49-F238E27FC236}">
                <a16:creationId xmlns:a16="http://schemas.microsoft.com/office/drawing/2014/main" id="{0CF8945A-0148-4555-B494-7C613279CFDC}"/>
              </a:ext>
            </a:extLst>
          </p:cNvPr>
          <p:cNvSpPr txBox="1"/>
          <p:nvPr/>
        </p:nvSpPr>
        <p:spPr>
          <a:xfrm>
            <a:off x="985421" y="1580226"/>
            <a:ext cx="7075503" cy="1477328"/>
          </a:xfrm>
          <a:prstGeom prst="rect">
            <a:avLst/>
          </a:prstGeom>
          <a:noFill/>
        </p:spPr>
        <p:txBody>
          <a:bodyPr wrap="square" rtlCol="0">
            <a:spAutoFit/>
          </a:bodyPr>
          <a:lstStyle/>
          <a:p>
            <a:r>
              <a:rPr lang="en-GB" dirty="0"/>
              <a:t>My aim is to target my VR horror game to teenagers. This is because this is the best age group for people that play horror games and VR games. Horror games are not suitable for kids and not many adults play VR games.</a:t>
            </a:r>
          </a:p>
          <a:p>
            <a:endParaRPr lang="en-GB" dirty="0"/>
          </a:p>
          <a:p>
            <a:r>
              <a:rPr lang="en-GB" dirty="0"/>
              <a:t>Looking at the age ratings of the games that I am using as reference:</a:t>
            </a:r>
          </a:p>
        </p:txBody>
      </p:sp>
      <p:graphicFrame>
        <p:nvGraphicFramePr>
          <p:cNvPr id="4" name="Table 4">
            <a:extLst>
              <a:ext uri="{FF2B5EF4-FFF2-40B4-BE49-F238E27FC236}">
                <a16:creationId xmlns:a16="http://schemas.microsoft.com/office/drawing/2014/main" id="{711DC4D2-3D38-4CA5-8BEE-CCB5AB3D4698}"/>
              </a:ext>
            </a:extLst>
          </p:cNvPr>
          <p:cNvGraphicFramePr>
            <a:graphicFrameLocks noGrp="1"/>
          </p:cNvGraphicFramePr>
          <p:nvPr>
            <p:extLst>
              <p:ext uri="{D42A27DB-BD31-4B8C-83A1-F6EECF244321}">
                <p14:modId xmlns:p14="http://schemas.microsoft.com/office/powerpoint/2010/main" val="346146104"/>
              </p:ext>
            </p:extLst>
          </p:nvPr>
        </p:nvGraphicFramePr>
        <p:xfrm>
          <a:off x="1065320" y="3083529"/>
          <a:ext cx="4048218" cy="2763520"/>
        </p:xfrm>
        <a:graphic>
          <a:graphicData uri="http://schemas.openxmlformats.org/drawingml/2006/table">
            <a:tbl>
              <a:tblPr firstRow="1" bandRow="1">
                <a:tableStyleId>{073A0DAA-6AF3-43AB-8588-CEC1D06C72B9}</a:tableStyleId>
              </a:tblPr>
              <a:tblGrid>
                <a:gridCol w="2024109">
                  <a:extLst>
                    <a:ext uri="{9D8B030D-6E8A-4147-A177-3AD203B41FA5}">
                      <a16:colId xmlns:a16="http://schemas.microsoft.com/office/drawing/2014/main" val="165808914"/>
                    </a:ext>
                  </a:extLst>
                </a:gridCol>
                <a:gridCol w="2024109">
                  <a:extLst>
                    <a:ext uri="{9D8B030D-6E8A-4147-A177-3AD203B41FA5}">
                      <a16:colId xmlns:a16="http://schemas.microsoft.com/office/drawing/2014/main" val="1729003011"/>
                    </a:ext>
                  </a:extLst>
                </a:gridCol>
              </a:tblGrid>
              <a:tr h="370840">
                <a:tc>
                  <a:txBody>
                    <a:bodyPr/>
                    <a:lstStyle/>
                    <a:p>
                      <a:r>
                        <a:rPr lang="en-GB" dirty="0"/>
                        <a:t>Game:</a:t>
                      </a:r>
                    </a:p>
                  </a:txBody>
                  <a:tcPr/>
                </a:tc>
                <a:tc>
                  <a:txBody>
                    <a:bodyPr/>
                    <a:lstStyle/>
                    <a:p>
                      <a:r>
                        <a:rPr lang="en-GB" dirty="0"/>
                        <a:t>Age Rating:</a:t>
                      </a:r>
                    </a:p>
                  </a:txBody>
                  <a:tcPr/>
                </a:tc>
                <a:extLst>
                  <a:ext uri="{0D108BD9-81ED-4DB2-BD59-A6C34878D82A}">
                    <a16:rowId xmlns:a16="http://schemas.microsoft.com/office/drawing/2014/main" val="42333498"/>
                  </a:ext>
                </a:extLst>
              </a:tr>
              <a:tr h="370840">
                <a:tc>
                  <a:txBody>
                    <a:bodyPr/>
                    <a:lstStyle/>
                    <a:p>
                      <a:r>
                        <a:rPr lang="en-GB" dirty="0"/>
                        <a:t>Blair Witch</a:t>
                      </a:r>
                    </a:p>
                  </a:txBody>
                  <a:tcPr/>
                </a:tc>
                <a:tc>
                  <a:txBody>
                    <a:bodyPr/>
                    <a:lstStyle/>
                    <a:p>
                      <a:r>
                        <a:rPr lang="en-GB" dirty="0"/>
                        <a:t>16</a:t>
                      </a:r>
                    </a:p>
                  </a:txBody>
                  <a:tcPr/>
                </a:tc>
                <a:extLst>
                  <a:ext uri="{0D108BD9-81ED-4DB2-BD59-A6C34878D82A}">
                    <a16:rowId xmlns:a16="http://schemas.microsoft.com/office/drawing/2014/main" val="1957778554"/>
                  </a:ext>
                </a:extLst>
              </a:tr>
              <a:tr h="370840">
                <a:tc>
                  <a:txBody>
                    <a:bodyPr/>
                    <a:lstStyle/>
                    <a:p>
                      <a:r>
                        <a:rPr lang="en-GB" dirty="0" err="1"/>
                        <a:t>Phasmophobia</a:t>
                      </a:r>
                      <a:endParaRPr lang="en-GB" dirty="0"/>
                    </a:p>
                  </a:txBody>
                  <a:tcPr/>
                </a:tc>
                <a:tc>
                  <a:txBody>
                    <a:bodyPr/>
                    <a:lstStyle/>
                    <a:p>
                      <a:r>
                        <a:rPr lang="en-GB" dirty="0"/>
                        <a:t>12</a:t>
                      </a:r>
                    </a:p>
                  </a:txBody>
                  <a:tcPr/>
                </a:tc>
                <a:extLst>
                  <a:ext uri="{0D108BD9-81ED-4DB2-BD59-A6C34878D82A}">
                    <a16:rowId xmlns:a16="http://schemas.microsoft.com/office/drawing/2014/main" val="589872812"/>
                  </a:ext>
                </a:extLst>
              </a:tr>
              <a:tr h="370840">
                <a:tc>
                  <a:txBody>
                    <a:bodyPr/>
                    <a:lstStyle/>
                    <a:p>
                      <a:r>
                        <a:rPr lang="en-GB" dirty="0"/>
                        <a:t>FNAF: Help Wanted</a:t>
                      </a:r>
                    </a:p>
                  </a:txBody>
                  <a:tcPr/>
                </a:tc>
                <a:tc>
                  <a:txBody>
                    <a:bodyPr/>
                    <a:lstStyle/>
                    <a:p>
                      <a:r>
                        <a:rPr lang="en-GB" dirty="0"/>
                        <a:t>13</a:t>
                      </a:r>
                    </a:p>
                  </a:txBody>
                  <a:tcPr/>
                </a:tc>
                <a:extLst>
                  <a:ext uri="{0D108BD9-81ED-4DB2-BD59-A6C34878D82A}">
                    <a16:rowId xmlns:a16="http://schemas.microsoft.com/office/drawing/2014/main" val="2256461849"/>
                  </a:ext>
                </a:extLst>
              </a:tr>
              <a:tr h="370840">
                <a:tc>
                  <a:txBody>
                    <a:bodyPr/>
                    <a:lstStyle/>
                    <a:p>
                      <a:r>
                        <a:rPr lang="en-GB" dirty="0"/>
                        <a:t>The Walking Dead: Saints and Sinners</a:t>
                      </a:r>
                    </a:p>
                  </a:txBody>
                  <a:tcPr/>
                </a:tc>
                <a:tc>
                  <a:txBody>
                    <a:bodyPr/>
                    <a:lstStyle/>
                    <a:p>
                      <a:r>
                        <a:rPr lang="en-GB" dirty="0"/>
                        <a:t>18</a:t>
                      </a:r>
                    </a:p>
                  </a:txBody>
                  <a:tcPr/>
                </a:tc>
                <a:extLst>
                  <a:ext uri="{0D108BD9-81ED-4DB2-BD59-A6C34878D82A}">
                    <a16:rowId xmlns:a16="http://schemas.microsoft.com/office/drawing/2014/main" val="2103201905"/>
                  </a:ext>
                </a:extLst>
              </a:tr>
              <a:tr h="370840">
                <a:tc>
                  <a:txBody>
                    <a:bodyPr/>
                    <a:lstStyle/>
                    <a:p>
                      <a:r>
                        <a:rPr lang="en-GB" dirty="0"/>
                        <a:t>Siren Head</a:t>
                      </a:r>
                    </a:p>
                  </a:txBody>
                  <a:tcPr/>
                </a:tc>
                <a:tc>
                  <a:txBody>
                    <a:bodyPr/>
                    <a:lstStyle/>
                    <a:p>
                      <a:r>
                        <a:rPr lang="en-GB" dirty="0"/>
                        <a:t>13</a:t>
                      </a:r>
                    </a:p>
                  </a:txBody>
                  <a:tcPr/>
                </a:tc>
                <a:extLst>
                  <a:ext uri="{0D108BD9-81ED-4DB2-BD59-A6C34878D82A}">
                    <a16:rowId xmlns:a16="http://schemas.microsoft.com/office/drawing/2014/main" val="2377759029"/>
                  </a:ext>
                </a:extLst>
              </a:tr>
            </a:tbl>
          </a:graphicData>
        </a:graphic>
      </p:graphicFrame>
      <p:sp>
        <p:nvSpPr>
          <p:cNvPr id="5" name="TextBox 4">
            <a:extLst>
              <a:ext uri="{FF2B5EF4-FFF2-40B4-BE49-F238E27FC236}">
                <a16:creationId xmlns:a16="http://schemas.microsoft.com/office/drawing/2014/main" id="{3933A8F6-7C34-4E63-8D85-EDA818F0D40D}"/>
              </a:ext>
            </a:extLst>
          </p:cNvPr>
          <p:cNvSpPr txBox="1"/>
          <p:nvPr/>
        </p:nvSpPr>
        <p:spPr>
          <a:xfrm>
            <a:off x="5362113" y="3172627"/>
            <a:ext cx="5980589" cy="2585323"/>
          </a:xfrm>
          <a:prstGeom prst="rect">
            <a:avLst/>
          </a:prstGeom>
          <a:noFill/>
        </p:spPr>
        <p:txBody>
          <a:bodyPr wrap="square" rtlCol="0">
            <a:spAutoFit/>
          </a:bodyPr>
          <a:lstStyle/>
          <a:p>
            <a:r>
              <a:rPr lang="en-GB" dirty="0"/>
              <a:t>Since I know that my game wont have any blood or any disturbing scenes it wont have a high age rating. Since because I am focusing more on the fear factor of the game and making the player scared, I think that rating 12+ will be my best choice. </a:t>
            </a:r>
          </a:p>
          <a:p>
            <a:r>
              <a:rPr lang="en-GB" dirty="0"/>
              <a:t>The way I am hoping to make the player scared, is the same as what happens when you play </a:t>
            </a:r>
            <a:r>
              <a:rPr lang="en-GB" dirty="0" err="1"/>
              <a:t>Phasmophobia</a:t>
            </a:r>
            <a:r>
              <a:rPr lang="en-GB" dirty="0"/>
              <a:t>. The games ghosts uses the players senses against them and makes them scared before the ghost gets them. I want to try the same process but just making the player constantly scared of the dark.</a:t>
            </a:r>
          </a:p>
        </p:txBody>
      </p:sp>
    </p:spTree>
    <p:extLst>
      <p:ext uri="{BB962C8B-B14F-4D97-AF65-F5344CB8AC3E}">
        <p14:creationId xmlns:p14="http://schemas.microsoft.com/office/powerpoint/2010/main" val="26668529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92852" y="552658"/>
            <a:ext cx="3205424" cy="830997"/>
          </a:xfrm>
          <a:prstGeom prst="rect">
            <a:avLst/>
          </a:prstGeom>
          <a:noFill/>
        </p:spPr>
        <p:txBody>
          <a:bodyPr wrap="square" rtlCol="0">
            <a:spAutoFit/>
          </a:bodyPr>
          <a:lstStyle/>
          <a:p>
            <a:r>
              <a:rPr lang="en-GB" sz="2400" u="sng" dirty="0"/>
              <a:t>FMP Research</a:t>
            </a:r>
          </a:p>
          <a:p>
            <a:r>
              <a:rPr lang="en-GB" sz="2400" u="sng" dirty="0"/>
              <a:t>Audience Research</a:t>
            </a:r>
          </a:p>
        </p:txBody>
      </p:sp>
      <p:sp>
        <p:nvSpPr>
          <p:cNvPr id="3" name="TextBox 2">
            <a:extLst>
              <a:ext uri="{FF2B5EF4-FFF2-40B4-BE49-F238E27FC236}">
                <a16:creationId xmlns:a16="http://schemas.microsoft.com/office/drawing/2014/main" id="{051D0383-C6FC-4CF9-9BB6-2764F487A09A}"/>
              </a:ext>
            </a:extLst>
          </p:cNvPr>
          <p:cNvSpPr txBox="1"/>
          <p:nvPr/>
        </p:nvSpPr>
        <p:spPr>
          <a:xfrm>
            <a:off x="3089430" y="674703"/>
            <a:ext cx="8220722" cy="584775"/>
          </a:xfrm>
          <a:prstGeom prst="rect">
            <a:avLst/>
          </a:prstGeom>
          <a:noFill/>
        </p:spPr>
        <p:txBody>
          <a:bodyPr wrap="square" rtlCol="0">
            <a:spAutoFit/>
          </a:bodyPr>
          <a:lstStyle/>
          <a:p>
            <a:r>
              <a:rPr lang="en-GB" sz="1600" dirty="0"/>
              <a:t>I did a survey with three questions that would help me know who my audience is and what they are scared of the most. In total I got 10 responses from sending the survey to my friends.</a:t>
            </a:r>
          </a:p>
        </p:txBody>
      </p:sp>
      <p:pic>
        <p:nvPicPr>
          <p:cNvPr id="5" name="Picture 4">
            <a:extLst>
              <a:ext uri="{FF2B5EF4-FFF2-40B4-BE49-F238E27FC236}">
                <a16:creationId xmlns:a16="http://schemas.microsoft.com/office/drawing/2014/main" id="{F25602D9-E092-4C33-90ED-8DC029B5EEAF}"/>
              </a:ext>
            </a:extLst>
          </p:cNvPr>
          <p:cNvPicPr>
            <a:picLocks noChangeAspect="1"/>
          </p:cNvPicPr>
          <p:nvPr/>
        </p:nvPicPr>
        <p:blipFill>
          <a:blip r:embed="rId2"/>
          <a:stretch>
            <a:fillRect/>
          </a:stretch>
        </p:blipFill>
        <p:spPr>
          <a:xfrm>
            <a:off x="1053078" y="1598033"/>
            <a:ext cx="5969593" cy="4516468"/>
          </a:xfrm>
          <a:prstGeom prst="rect">
            <a:avLst/>
          </a:prstGeom>
        </p:spPr>
      </p:pic>
      <p:sp>
        <p:nvSpPr>
          <p:cNvPr id="7" name="TextBox 6">
            <a:extLst>
              <a:ext uri="{FF2B5EF4-FFF2-40B4-BE49-F238E27FC236}">
                <a16:creationId xmlns:a16="http://schemas.microsoft.com/office/drawing/2014/main" id="{C9787395-B4F2-4C99-A215-39EF7B69E7F3}"/>
              </a:ext>
            </a:extLst>
          </p:cNvPr>
          <p:cNvSpPr txBox="1"/>
          <p:nvPr/>
        </p:nvSpPr>
        <p:spPr>
          <a:xfrm>
            <a:off x="7127586" y="1593243"/>
            <a:ext cx="3704253" cy="1477328"/>
          </a:xfrm>
          <a:prstGeom prst="rect">
            <a:avLst/>
          </a:prstGeom>
          <a:noFill/>
        </p:spPr>
        <p:txBody>
          <a:bodyPr wrap="square" rtlCol="0">
            <a:spAutoFit/>
          </a:bodyPr>
          <a:lstStyle/>
          <a:p>
            <a:r>
              <a:rPr lang="en-GB" dirty="0"/>
              <a:t>My first questions was asking how old the person is. Knowing that none of the audience I am aiming for is under the age of 14. 40% of the people are in the age group of 15-17 years.</a:t>
            </a:r>
          </a:p>
        </p:txBody>
      </p:sp>
      <p:sp>
        <p:nvSpPr>
          <p:cNvPr id="8" name="TextBox 7">
            <a:extLst>
              <a:ext uri="{FF2B5EF4-FFF2-40B4-BE49-F238E27FC236}">
                <a16:creationId xmlns:a16="http://schemas.microsoft.com/office/drawing/2014/main" id="{4554E709-EC3C-4416-BFDD-7630ABDF8AA8}"/>
              </a:ext>
            </a:extLst>
          </p:cNvPr>
          <p:cNvSpPr txBox="1"/>
          <p:nvPr/>
        </p:nvSpPr>
        <p:spPr>
          <a:xfrm>
            <a:off x="1157993" y="1340247"/>
            <a:ext cx="2780522" cy="369332"/>
          </a:xfrm>
          <a:prstGeom prst="rect">
            <a:avLst/>
          </a:prstGeom>
          <a:noFill/>
        </p:spPr>
        <p:txBody>
          <a:bodyPr wrap="square" rtlCol="0">
            <a:spAutoFit/>
          </a:bodyPr>
          <a:lstStyle/>
          <a:p>
            <a:r>
              <a:rPr lang="en-GB" b="1" u="sng" dirty="0"/>
              <a:t>Question 1:</a:t>
            </a:r>
          </a:p>
        </p:txBody>
      </p:sp>
      <p:sp>
        <p:nvSpPr>
          <p:cNvPr id="10" name="TextBox 9">
            <a:extLst>
              <a:ext uri="{FF2B5EF4-FFF2-40B4-BE49-F238E27FC236}">
                <a16:creationId xmlns:a16="http://schemas.microsoft.com/office/drawing/2014/main" id="{BAD52686-91E5-4193-AF49-72926980C53D}"/>
              </a:ext>
            </a:extLst>
          </p:cNvPr>
          <p:cNvSpPr txBox="1"/>
          <p:nvPr/>
        </p:nvSpPr>
        <p:spPr>
          <a:xfrm>
            <a:off x="7127586" y="3524434"/>
            <a:ext cx="3704253" cy="923330"/>
          </a:xfrm>
          <a:prstGeom prst="rect">
            <a:avLst/>
          </a:prstGeom>
          <a:noFill/>
        </p:spPr>
        <p:txBody>
          <a:bodyPr wrap="square" rtlCol="0">
            <a:spAutoFit/>
          </a:bodyPr>
          <a:lstStyle/>
          <a:p>
            <a:r>
              <a:rPr lang="en-GB" dirty="0"/>
              <a:t>Knowing this helps me know of what age ratings I should be going for with level of horror in the game.</a:t>
            </a:r>
          </a:p>
        </p:txBody>
      </p:sp>
    </p:spTree>
    <p:extLst>
      <p:ext uri="{BB962C8B-B14F-4D97-AF65-F5344CB8AC3E}">
        <p14:creationId xmlns:p14="http://schemas.microsoft.com/office/powerpoint/2010/main" val="15938604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92852" y="552658"/>
            <a:ext cx="3205424" cy="830997"/>
          </a:xfrm>
          <a:prstGeom prst="rect">
            <a:avLst/>
          </a:prstGeom>
          <a:noFill/>
        </p:spPr>
        <p:txBody>
          <a:bodyPr wrap="square" rtlCol="0">
            <a:spAutoFit/>
          </a:bodyPr>
          <a:lstStyle/>
          <a:p>
            <a:r>
              <a:rPr lang="en-GB" sz="2400" u="sng" dirty="0"/>
              <a:t>FMP Research</a:t>
            </a:r>
          </a:p>
          <a:p>
            <a:r>
              <a:rPr lang="en-GB" sz="2400" u="sng" dirty="0"/>
              <a:t>Audience Research</a:t>
            </a:r>
          </a:p>
        </p:txBody>
      </p:sp>
      <p:pic>
        <p:nvPicPr>
          <p:cNvPr id="4" name="Picture 3">
            <a:extLst>
              <a:ext uri="{FF2B5EF4-FFF2-40B4-BE49-F238E27FC236}">
                <a16:creationId xmlns:a16="http://schemas.microsoft.com/office/drawing/2014/main" id="{07D2B659-22BD-4DB2-AA9F-EE828A1570C9}"/>
              </a:ext>
            </a:extLst>
          </p:cNvPr>
          <p:cNvPicPr>
            <a:picLocks noChangeAspect="1"/>
          </p:cNvPicPr>
          <p:nvPr/>
        </p:nvPicPr>
        <p:blipFill>
          <a:blip r:embed="rId2"/>
          <a:stretch>
            <a:fillRect/>
          </a:stretch>
        </p:blipFill>
        <p:spPr>
          <a:xfrm>
            <a:off x="842386" y="1709579"/>
            <a:ext cx="7411101" cy="4334952"/>
          </a:xfrm>
          <a:prstGeom prst="rect">
            <a:avLst/>
          </a:prstGeom>
        </p:spPr>
      </p:pic>
      <p:sp>
        <p:nvSpPr>
          <p:cNvPr id="7" name="TextBox 6">
            <a:extLst>
              <a:ext uri="{FF2B5EF4-FFF2-40B4-BE49-F238E27FC236}">
                <a16:creationId xmlns:a16="http://schemas.microsoft.com/office/drawing/2014/main" id="{6022A817-CDB1-4138-BDDC-C540EB03EE40}"/>
              </a:ext>
            </a:extLst>
          </p:cNvPr>
          <p:cNvSpPr txBox="1"/>
          <p:nvPr/>
        </p:nvSpPr>
        <p:spPr>
          <a:xfrm>
            <a:off x="842386" y="1524913"/>
            <a:ext cx="2780522" cy="369332"/>
          </a:xfrm>
          <a:prstGeom prst="rect">
            <a:avLst/>
          </a:prstGeom>
          <a:noFill/>
        </p:spPr>
        <p:txBody>
          <a:bodyPr wrap="square" rtlCol="0">
            <a:spAutoFit/>
          </a:bodyPr>
          <a:lstStyle/>
          <a:p>
            <a:r>
              <a:rPr lang="en-GB" b="1" u="sng" dirty="0"/>
              <a:t>Question 2:</a:t>
            </a:r>
          </a:p>
        </p:txBody>
      </p:sp>
      <p:sp>
        <p:nvSpPr>
          <p:cNvPr id="5" name="TextBox 4">
            <a:extLst>
              <a:ext uri="{FF2B5EF4-FFF2-40B4-BE49-F238E27FC236}">
                <a16:creationId xmlns:a16="http://schemas.microsoft.com/office/drawing/2014/main" id="{F55C9B5A-A721-424C-BB36-96DEF470638C}"/>
              </a:ext>
            </a:extLst>
          </p:cNvPr>
          <p:cNvSpPr txBox="1"/>
          <p:nvPr/>
        </p:nvSpPr>
        <p:spPr>
          <a:xfrm>
            <a:off x="7943940" y="2211355"/>
            <a:ext cx="3405674" cy="2031325"/>
          </a:xfrm>
          <a:prstGeom prst="rect">
            <a:avLst/>
          </a:prstGeom>
          <a:noFill/>
        </p:spPr>
        <p:txBody>
          <a:bodyPr wrap="square" rtlCol="0">
            <a:spAutoFit/>
          </a:bodyPr>
          <a:lstStyle/>
          <a:p>
            <a:r>
              <a:rPr lang="en-GB" dirty="0"/>
              <a:t>The second question was asking if they liked horror game or not. The results came back that 70% of the people do like horror and only 30% said they didn’t like it. </a:t>
            </a:r>
          </a:p>
          <a:p>
            <a:endParaRPr lang="en-GB" dirty="0"/>
          </a:p>
          <a:p>
            <a:endParaRPr lang="en-GB" dirty="0"/>
          </a:p>
        </p:txBody>
      </p:sp>
    </p:spTree>
    <p:extLst>
      <p:ext uri="{BB962C8B-B14F-4D97-AF65-F5344CB8AC3E}">
        <p14:creationId xmlns:p14="http://schemas.microsoft.com/office/powerpoint/2010/main" val="3622135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92852" y="552658"/>
            <a:ext cx="3205424" cy="830997"/>
          </a:xfrm>
          <a:prstGeom prst="rect">
            <a:avLst/>
          </a:prstGeom>
          <a:noFill/>
        </p:spPr>
        <p:txBody>
          <a:bodyPr wrap="square" rtlCol="0">
            <a:spAutoFit/>
          </a:bodyPr>
          <a:lstStyle/>
          <a:p>
            <a:r>
              <a:rPr lang="en-GB" sz="2400" u="sng" dirty="0"/>
              <a:t>FMP Research</a:t>
            </a:r>
          </a:p>
          <a:p>
            <a:r>
              <a:rPr lang="en-GB" sz="2400" u="sng" dirty="0"/>
              <a:t>Audience Research</a:t>
            </a:r>
          </a:p>
        </p:txBody>
      </p:sp>
      <p:sp>
        <p:nvSpPr>
          <p:cNvPr id="7" name="TextBox 6">
            <a:extLst>
              <a:ext uri="{FF2B5EF4-FFF2-40B4-BE49-F238E27FC236}">
                <a16:creationId xmlns:a16="http://schemas.microsoft.com/office/drawing/2014/main" id="{6022A817-CDB1-4138-BDDC-C540EB03EE40}"/>
              </a:ext>
            </a:extLst>
          </p:cNvPr>
          <p:cNvSpPr txBox="1"/>
          <p:nvPr/>
        </p:nvSpPr>
        <p:spPr>
          <a:xfrm>
            <a:off x="4975028" y="584657"/>
            <a:ext cx="2780522" cy="369332"/>
          </a:xfrm>
          <a:prstGeom prst="rect">
            <a:avLst/>
          </a:prstGeom>
          <a:noFill/>
        </p:spPr>
        <p:txBody>
          <a:bodyPr wrap="square" rtlCol="0">
            <a:spAutoFit/>
          </a:bodyPr>
          <a:lstStyle/>
          <a:p>
            <a:r>
              <a:rPr lang="en-GB" b="1" u="sng" dirty="0"/>
              <a:t>Question 3:</a:t>
            </a:r>
          </a:p>
        </p:txBody>
      </p:sp>
      <p:pic>
        <p:nvPicPr>
          <p:cNvPr id="6" name="Picture 5">
            <a:extLst>
              <a:ext uri="{FF2B5EF4-FFF2-40B4-BE49-F238E27FC236}">
                <a16:creationId xmlns:a16="http://schemas.microsoft.com/office/drawing/2014/main" id="{7AD7C636-94CB-495C-BBFF-249EC3767176}"/>
              </a:ext>
            </a:extLst>
          </p:cNvPr>
          <p:cNvPicPr>
            <a:picLocks noChangeAspect="1"/>
          </p:cNvPicPr>
          <p:nvPr/>
        </p:nvPicPr>
        <p:blipFill>
          <a:blip r:embed="rId2"/>
          <a:stretch>
            <a:fillRect/>
          </a:stretch>
        </p:blipFill>
        <p:spPr>
          <a:xfrm>
            <a:off x="6365290" y="645037"/>
            <a:ext cx="4997332" cy="5570005"/>
          </a:xfrm>
          <a:prstGeom prst="rect">
            <a:avLst/>
          </a:prstGeom>
        </p:spPr>
      </p:pic>
      <p:sp>
        <p:nvSpPr>
          <p:cNvPr id="8" name="TextBox 7">
            <a:extLst>
              <a:ext uri="{FF2B5EF4-FFF2-40B4-BE49-F238E27FC236}">
                <a16:creationId xmlns:a16="http://schemas.microsoft.com/office/drawing/2014/main" id="{932F8354-3177-41AD-8870-1673FC0FC699}"/>
              </a:ext>
            </a:extLst>
          </p:cNvPr>
          <p:cNvSpPr txBox="1"/>
          <p:nvPr/>
        </p:nvSpPr>
        <p:spPr>
          <a:xfrm>
            <a:off x="829379" y="1335384"/>
            <a:ext cx="4252404" cy="1384995"/>
          </a:xfrm>
          <a:prstGeom prst="rect">
            <a:avLst/>
          </a:prstGeom>
          <a:noFill/>
        </p:spPr>
        <p:txBody>
          <a:bodyPr wrap="square" rtlCol="0">
            <a:spAutoFit/>
          </a:bodyPr>
          <a:lstStyle/>
          <a:p>
            <a:r>
              <a:rPr lang="en-GB" sz="1400" dirty="0"/>
              <a:t>My third questions was asking what the person was most scared off on the list. I also added an other section that if people were scared of anything worse then these. The results that came back I was shocked at because I thought that people would be more scared of the dark rather then insects.</a:t>
            </a:r>
          </a:p>
        </p:txBody>
      </p:sp>
      <p:pic>
        <p:nvPicPr>
          <p:cNvPr id="10" name="Picture 9">
            <a:extLst>
              <a:ext uri="{FF2B5EF4-FFF2-40B4-BE49-F238E27FC236}">
                <a16:creationId xmlns:a16="http://schemas.microsoft.com/office/drawing/2014/main" id="{63EC5763-46F0-44B4-9DB2-9A2E5FBD7B93}"/>
              </a:ext>
            </a:extLst>
          </p:cNvPr>
          <p:cNvPicPr>
            <a:picLocks noChangeAspect="1"/>
          </p:cNvPicPr>
          <p:nvPr/>
        </p:nvPicPr>
        <p:blipFill>
          <a:blip r:embed="rId3"/>
          <a:stretch>
            <a:fillRect/>
          </a:stretch>
        </p:blipFill>
        <p:spPr>
          <a:xfrm>
            <a:off x="1241187" y="3139424"/>
            <a:ext cx="5114177" cy="3075618"/>
          </a:xfrm>
          <a:prstGeom prst="rect">
            <a:avLst/>
          </a:prstGeom>
        </p:spPr>
      </p:pic>
    </p:spTree>
    <p:extLst>
      <p:ext uri="{BB962C8B-B14F-4D97-AF65-F5344CB8AC3E}">
        <p14:creationId xmlns:p14="http://schemas.microsoft.com/office/powerpoint/2010/main" val="30237612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92852" y="552658"/>
            <a:ext cx="3205424" cy="830997"/>
          </a:xfrm>
          <a:prstGeom prst="rect">
            <a:avLst/>
          </a:prstGeom>
          <a:noFill/>
        </p:spPr>
        <p:txBody>
          <a:bodyPr wrap="square" rtlCol="0">
            <a:spAutoFit/>
          </a:bodyPr>
          <a:lstStyle/>
          <a:p>
            <a:r>
              <a:rPr lang="en-GB" sz="2400" u="sng" dirty="0"/>
              <a:t>FMP Research</a:t>
            </a:r>
          </a:p>
          <a:p>
            <a:r>
              <a:rPr lang="en-GB" sz="2400" u="sng" dirty="0"/>
              <a:t>Primary Research</a:t>
            </a:r>
          </a:p>
        </p:txBody>
      </p:sp>
      <p:sp>
        <p:nvSpPr>
          <p:cNvPr id="3" name="TextBox 2">
            <a:extLst>
              <a:ext uri="{FF2B5EF4-FFF2-40B4-BE49-F238E27FC236}">
                <a16:creationId xmlns:a16="http://schemas.microsoft.com/office/drawing/2014/main" id="{1F992508-E1F1-4D28-95B9-AB84D875F536}"/>
              </a:ext>
            </a:extLst>
          </p:cNvPr>
          <p:cNvSpPr txBox="1"/>
          <p:nvPr/>
        </p:nvSpPr>
        <p:spPr>
          <a:xfrm>
            <a:off x="792775" y="1562470"/>
            <a:ext cx="6582611" cy="1323439"/>
          </a:xfrm>
          <a:prstGeom prst="rect">
            <a:avLst/>
          </a:prstGeom>
          <a:noFill/>
        </p:spPr>
        <p:txBody>
          <a:bodyPr wrap="square" rtlCol="0">
            <a:spAutoFit/>
          </a:bodyPr>
          <a:lstStyle/>
          <a:p>
            <a:r>
              <a:rPr lang="en-GB" sz="1600" dirty="0"/>
              <a:t>I needed some primary research on forests and rivers for influence, so I went to a nearby woods that has a river next to it. These picture I took were taken in day time but they are still useful to look at and take idea from. The difference of the amount of bushes next to the river and more into the woods is a lot. The pathway goes through the bushes with them at waist height on each side. </a:t>
            </a:r>
          </a:p>
        </p:txBody>
      </p:sp>
      <p:pic>
        <p:nvPicPr>
          <p:cNvPr id="5122" name="Picture 2">
            <a:extLst>
              <a:ext uri="{FF2B5EF4-FFF2-40B4-BE49-F238E27FC236}">
                <a16:creationId xmlns:a16="http://schemas.microsoft.com/office/drawing/2014/main" id="{2BB63A6B-C2C0-4EE2-AB13-3B9E5545D1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69763" y="631902"/>
            <a:ext cx="3729462" cy="2797097"/>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a:extLst>
              <a:ext uri="{FF2B5EF4-FFF2-40B4-BE49-F238E27FC236}">
                <a16:creationId xmlns:a16="http://schemas.microsoft.com/office/drawing/2014/main" id="{4ACCB082-9A58-4A77-91D1-C6DECB4BCA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69763" y="3429001"/>
            <a:ext cx="3729462" cy="2797097"/>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a:extLst>
              <a:ext uri="{FF2B5EF4-FFF2-40B4-BE49-F238E27FC236}">
                <a16:creationId xmlns:a16="http://schemas.microsoft.com/office/drawing/2014/main" id="{50CBAC42-1BE8-4532-B69E-104C1A9067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40160" y="3429001"/>
            <a:ext cx="3729603" cy="279720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2B4D369-8A3A-4033-8C04-4D5262BD450D}"/>
              </a:ext>
            </a:extLst>
          </p:cNvPr>
          <p:cNvSpPr txBox="1"/>
          <p:nvPr/>
        </p:nvSpPr>
        <p:spPr>
          <a:xfrm>
            <a:off x="734736" y="3424424"/>
            <a:ext cx="3205424" cy="2308324"/>
          </a:xfrm>
          <a:prstGeom prst="rect">
            <a:avLst/>
          </a:prstGeom>
          <a:noFill/>
        </p:spPr>
        <p:txBody>
          <a:bodyPr wrap="square" rtlCol="0">
            <a:spAutoFit/>
          </a:bodyPr>
          <a:lstStyle/>
          <a:p>
            <a:r>
              <a:rPr lang="en-GB" sz="1600" dirty="0"/>
              <a:t>The way that the trees shadow can be seen on both the shrubbery and river from what you can see in the picture is sort of what </a:t>
            </a:r>
            <a:r>
              <a:rPr lang="en-GB" sz="1600" dirty="0" err="1"/>
              <a:t>im</a:t>
            </a:r>
            <a:r>
              <a:rPr lang="en-GB" sz="1600" dirty="0"/>
              <a:t> going for.</a:t>
            </a:r>
          </a:p>
          <a:p>
            <a:endParaRPr lang="en-GB" sz="1600" dirty="0"/>
          </a:p>
          <a:p>
            <a:r>
              <a:rPr lang="en-GB" sz="1600" dirty="0"/>
              <a:t>Same as in this river picture I want the trees to reflect in the water. Which because my trees will glow it should look good.</a:t>
            </a:r>
          </a:p>
        </p:txBody>
      </p:sp>
    </p:spTree>
    <p:extLst>
      <p:ext uri="{BB962C8B-B14F-4D97-AF65-F5344CB8AC3E}">
        <p14:creationId xmlns:p14="http://schemas.microsoft.com/office/powerpoint/2010/main" val="15664030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02901" y="562707"/>
            <a:ext cx="2622620" cy="830997"/>
          </a:xfrm>
          <a:prstGeom prst="rect">
            <a:avLst/>
          </a:prstGeom>
          <a:noFill/>
        </p:spPr>
        <p:txBody>
          <a:bodyPr wrap="square" rtlCol="0">
            <a:spAutoFit/>
          </a:bodyPr>
          <a:lstStyle/>
          <a:p>
            <a:r>
              <a:rPr lang="en-GB" sz="2400" u="sng" dirty="0"/>
              <a:t>FMP Research</a:t>
            </a:r>
          </a:p>
          <a:p>
            <a:r>
              <a:rPr lang="en-GB" sz="2400" u="sng" dirty="0"/>
              <a:t>VR Horror Games</a:t>
            </a:r>
          </a:p>
        </p:txBody>
      </p:sp>
      <p:sp>
        <p:nvSpPr>
          <p:cNvPr id="4" name="TextBox 3"/>
          <p:cNvSpPr txBox="1"/>
          <p:nvPr/>
        </p:nvSpPr>
        <p:spPr>
          <a:xfrm>
            <a:off x="854108" y="1419673"/>
            <a:ext cx="10299561" cy="2369880"/>
          </a:xfrm>
          <a:prstGeom prst="rect">
            <a:avLst/>
          </a:prstGeom>
          <a:noFill/>
        </p:spPr>
        <p:txBody>
          <a:bodyPr wrap="square" rtlCol="0">
            <a:spAutoFit/>
          </a:bodyPr>
          <a:lstStyle/>
          <a:p>
            <a:r>
              <a:rPr lang="en-GB" b="1" u="sng" dirty="0"/>
              <a:t>Phasmophobia:</a:t>
            </a:r>
          </a:p>
          <a:p>
            <a:r>
              <a:rPr lang="en-GB" sz="1600" dirty="0"/>
              <a:t>Phasmophobia is a Ghost hunting Horror game where the players job is to find out what type of ghost is in the location they are at. They have to use tools around the building to find out clues to what ghost it is. For example some ghosts leave fingerprints which the player can find if they use a UV flashlight on it. The game can be both played normal and in VR but it is preferred to play in VR because of certain gestures.</a:t>
            </a:r>
          </a:p>
          <a:p>
            <a:r>
              <a:rPr lang="en-GB" sz="1600" dirty="0"/>
              <a:t>The ghosts in the game can scare the player by breathing into there ear or showing themselves for a second in front of the player then disappearing.</a:t>
            </a:r>
          </a:p>
          <a:p>
            <a:endParaRPr lang="en-GB" sz="1600" dirty="0"/>
          </a:p>
          <a:p>
            <a:endParaRPr lang="en-GB" dirty="0"/>
          </a:p>
        </p:txBody>
      </p:sp>
      <p:pic>
        <p:nvPicPr>
          <p:cNvPr id="1026" name="Picture 2" descr="What Phasmophobia Is (&amp; Why You Should Play It) | Screen Rant">
            <a:extLst>
              <a:ext uri="{FF2B5EF4-FFF2-40B4-BE49-F238E27FC236}">
                <a16:creationId xmlns:a16="http://schemas.microsoft.com/office/drawing/2014/main" id="{B3593831-67FA-4429-A58A-2286FC057E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19005" y="2995948"/>
            <a:ext cx="5402424" cy="270121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3464893E-0ACC-4379-8D36-6C7BEC46C4D2}"/>
              </a:ext>
            </a:extLst>
          </p:cNvPr>
          <p:cNvSpPr txBox="1"/>
          <p:nvPr/>
        </p:nvSpPr>
        <p:spPr>
          <a:xfrm>
            <a:off x="3342442" y="670238"/>
            <a:ext cx="7994342" cy="923330"/>
          </a:xfrm>
          <a:prstGeom prst="rect">
            <a:avLst/>
          </a:prstGeom>
          <a:noFill/>
        </p:spPr>
        <p:txBody>
          <a:bodyPr wrap="square">
            <a:spAutoFit/>
          </a:bodyPr>
          <a:lstStyle/>
          <a:p>
            <a:r>
              <a:rPr lang="en-GB" dirty="0"/>
              <a:t>Searching up VR Horror games on steam came up with lots of results but I have found three well known games that I could research into how they mix horror with virtual reality.</a:t>
            </a:r>
          </a:p>
        </p:txBody>
      </p:sp>
      <p:sp>
        <p:nvSpPr>
          <p:cNvPr id="8" name="TextBox 7">
            <a:extLst>
              <a:ext uri="{FF2B5EF4-FFF2-40B4-BE49-F238E27FC236}">
                <a16:creationId xmlns:a16="http://schemas.microsoft.com/office/drawing/2014/main" id="{943F077B-CA36-4759-96EC-FDFDAF597862}"/>
              </a:ext>
            </a:extLst>
          </p:cNvPr>
          <p:cNvSpPr txBox="1"/>
          <p:nvPr/>
        </p:nvSpPr>
        <p:spPr>
          <a:xfrm>
            <a:off x="776952" y="3604279"/>
            <a:ext cx="4897137" cy="2092881"/>
          </a:xfrm>
          <a:prstGeom prst="rect">
            <a:avLst/>
          </a:prstGeom>
          <a:noFill/>
        </p:spPr>
        <p:txBody>
          <a:bodyPr wrap="square">
            <a:spAutoFit/>
          </a:bodyPr>
          <a:lstStyle/>
          <a:p>
            <a:r>
              <a:rPr lang="en-GB" sz="1600" dirty="0"/>
              <a:t>I could do something like this for my shadow enemy for my second scene. In the Scene before the shadow leaves I could have it breath in front of the players face so the player knows it is there but they cant see It fully. Also when the player is walking through the forest I could have the shadow walk across right in front of them. Which I hope will either spook or scare the player.</a:t>
            </a:r>
          </a:p>
          <a:p>
            <a:endParaRPr lang="en-GB" dirty="0"/>
          </a:p>
        </p:txBody>
      </p:sp>
      <p:sp>
        <p:nvSpPr>
          <p:cNvPr id="7" name="TextBox 6">
            <a:extLst>
              <a:ext uri="{FF2B5EF4-FFF2-40B4-BE49-F238E27FC236}">
                <a16:creationId xmlns:a16="http://schemas.microsoft.com/office/drawing/2014/main" id="{47C08102-D3AA-4CA8-86A1-97C28FABE8D4}"/>
              </a:ext>
            </a:extLst>
          </p:cNvPr>
          <p:cNvSpPr txBox="1"/>
          <p:nvPr/>
        </p:nvSpPr>
        <p:spPr>
          <a:xfrm>
            <a:off x="5507964" y="5697160"/>
            <a:ext cx="6224505" cy="430887"/>
          </a:xfrm>
          <a:prstGeom prst="rect">
            <a:avLst/>
          </a:prstGeom>
          <a:noFill/>
        </p:spPr>
        <p:txBody>
          <a:bodyPr wrap="square" rtlCol="0">
            <a:spAutoFit/>
          </a:bodyPr>
          <a:lstStyle/>
          <a:p>
            <a:pPr algn="ctr"/>
            <a:r>
              <a:rPr lang="en-GB" sz="1100" dirty="0"/>
              <a:t>Phasmophobia(2020) </a:t>
            </a:r>
            <a:r>
              <a:rPr lang="en-GB" sz="1100" i="1" dirty="0"/>
              <a:t>Screenshot of ghost hunting the player. </a:t>
            </a:r>
            <a:r>
              <a:rPr lang="en-GB" sz="1100" dirty="0"/>
              <a:t>Available at </a:t>
            </a:r>
            <a:r>
              <a:rPr lang="en-GB" sz="1100" dirty="0">
                <a:hlinkClick r:id="rId3"/>
              </a:rPr>
              <a:t>https://screenrant.com/phasmophobia-twitch-game-horror-scary-stream-coop-ghost/</a:t>
            </a:r>
            <a:r>
              <a:rPr lang="en-GB" sz="1100" dirty="0"/>
              <a:t> (Accessed: 5 May 2021)</a:t>
            </a:r>
          </a:p>
        </p:txBody>
      </p:sp>
    </p:spTree>
    <p:extLst>
      <p:ext uri="{BB962C8B-B14F-4D97-AF65-F5344CB8AC3E}">
        <p14:creationId xmlns:p14="http://schemas.microsoft.com/office/powerpoint/2010/main" val="7729276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4B93C7E-12B6-458C-BAC1-71946E3F074D}"/>
              </a:ext>
            </a:extLst>
          </p:cNvPr>
          <p:cNvSpPr txBox="1"/>
          <p:nvPr/>
        </p:nvSpPr>
        <p:spPr>
          <a:xfrm>
            <a:off x="592852" y="552658"/>
            <a:ext cx="3205424" cy="830997"/>
          </a:xfrm>
          <a:prstGeom prst="rect">
            <a:avLst/>
          </a:prstGeom>
          <a:noFill/>
        </p:spPr>
        <p:txBody>
          <a:bodyPr wrap="square" rtlCol="0">
            <a:spAutoFit/>
          </a:bodyPr>
          <a:lstStyle/>
          <a:p>
            <a:r>
              <a:rPr lang="en-GB" sz="2400" u="sng" dirty="0"/>
              <a:t>FMP Research</a:t>
            </a:r>
          </a:p>
          <a:p>
            <a:r>
              <a:rPr lang="en-GB" sz="2400" u="sng" dirty="0"/>
              <a:t>Bibliography </a:t>
            </a:r>
          </a:p>
        </p:txBody>
      </p:sp>
      <p:sp>
        <p:nvSpPr>
          <p:cNvPr id="3" name="TextBox 2">
            <a:extLst>
              <a:ext uri="{FF2B5EF4-FFF2-40B4-BE49-F238E27FC236}">
                <a16:creationId xmlns:a16="http://schemas.microsoft.com/office/drawing/2014/main" id="{0329917F-4EC3-42AE-A7D8-B42F4DB56C36}"/>
              </a:ext>
            </a:extLst>
          </p:cNvPr>
          <p:cNvSpPr txBox="1"/>
          <p:nvPr/>
        </p:nvSpPr>
        <p:spPr>
          <a:xfrm>
            <a:off x="721894" y="1383655"/>
            <a:ext cx="10507579" cy="3524042"/>
          </a:xfrm>
          <a:prstGeom prst="rect">
            <a:avLst/>
          </a:prstGeom>
          <a:noFill/>
        </p:spPr>
        <p:txBody>
          <a:bodyPr wrap="square" rtlCol="0">
            <a:spAutoFit/>
          </a:bodyPr>
          <a:lstStyle/>
          <a:p>
            <a:r>
              <a:rPr lang="en-GB" sz="1600" u="sng" dirty="0"/>
              <a:t>Shadow Research:</a:t>
            </a:r>
          </a:p>
          <a:p>
            <a:r>
              <a:rPr lang="en-GB" sz="1100" dirty="0">
                <a:hlinkClick r:id="rId2"/>
              </a:rPr>
              <a:t>https://en.wikipedia.org/wiki/Shadow</a:t>
            </a:r>
            <a:r>
              <a:rPr lang="en-GB" sz="1100" dirty="0"/>
              <a:t> </a:t>
            </a:r>
          </a:p>
          <a:p>
            <a:endParaRPr lang="en-GB" sz="1100" dirty="0"/>
          </a:p>
          <a:p>
            <a:r>
              <a:rPr lang="en-GB" sz="1400" u="sng" dirty="0"/>
              <a:t>Bioluminescence:</a:t>
            </a:r>
          </a:p>
          <a:p>
            <a:r>
              <a:rPr lang="en-GB" sz="1100" dirty="0">
                <a:hlinkClick r:id="rId3"/>
              </a:rPr>
              <a:t>https://en.wikipedia.org/wiki/Bioluminescence#:~:text=Bioluminescence%20is%20the%20production%20and,terrestrial%20arthropods%20such%20as%20fireflies</a:t>
            </a:r>
            <a:endParaRPr lang="en-GB" sz="1100" dirty="0"/>
          </a:p>
          <a:p>
            <a:endParaRPr lang="en-GB" sz="1100" dirty="0"/>
          </a:p>
          <a:p>
            <a:r>
              <a:rPr lang="en-GB" sz="1400" u="sng" dirty="0"/>
              <a:t>Luminous Plants:</a:t>
            </a:r>
          </a:p>
          <a:p>
            <a:r>
              <a:rPr lang="en-GB" sz="1100" dirty="0">
                <a:hlinkClick r:id="rId4"/>
              </a:rPr>
              <a:t>https://en.wikipedia.org/wiki/List_of_bioluminescent_fungus_species#cite_note-Audrey_2015-1</a:t>
            </a:r>
            <a:r>
              <a:rPr lang="en-GB" sz="1100" dirty="0"/>
              <a:t> </a:t>
            </a:r>
          </a:p>
          <a:p>
            <a:r>
              <a:rPr lang="en-GB" sz="1100" dirty="0"/>
              <a:t>Known luminescent Fungi number:</a:t>
            </a:r>
          </a:p>
          <a:p>
            <a:r>
              <a:rPr lang="en-GB" sz="1100" dirty="0">
                <a:hlinkClick r:id="rId5"/>
              </a:rPr>
              <a:t>https://link.springer.com/article/10.1007/s13225-014-0302-9</a:t>
            </a:r>
            <a:r>
              <a:rPr lang="en-GB" sz="1100" dirty="0"/>
              <a:t> </a:t>
            </a:r>
          </a:p>
          <a:p>
            <a:endParaRPr lang="en-GB" sz="1100" dirty="0"/>
          </a:p>
          <a:p>
            <a:r>
              <a:rPr lang="en-GB" sz="1400" u="sng" dirty="0"/>
              <a:t>Luminescent Animals:</a:t>
            </a:r>
          </a:p>
          <a:p>
            <a:r>
              <a:rPr lang="en-GB" sz="1100" dirty="0">
                <a:hlinkClick r:id="rId6"/>
              </a:rPr>
              <a:t>https://www.britannica.com/list/6-bioluminescent-organisms</a:t>
            </a:r>
            <a:r>
              <a:rPr lang="en-GB" sz="1100" dirty="0"/>
              <a:t> </a:t>
            </a:r>
          </a:p>
          <a:p>
            <a:r>
              <a:rPr lang="en-GB" sz="1100" dirty="0" err="1"/>
              <a:t>Tomopteris</a:t>
            </a:r>
            <a:r>
              <a:rPr lang="en-GB" sz="1100" dirty="0"/>
              <a:t>:</a:t>
            </a:r>
          </a:p>
          <a:p>
            <a:r>
              <a:rPr lang="en-GB" sz="1100" dirty="0">
                <a:hlinkClick r:id="rId7"/>
              </a:rPr>
              <a:t>https://alchetron.com/Tomopteris</a:t>
            </a:r>
            <a:r>
              <a:rPr lang="en-GB" sz="1100" dirty="0"/>
              <a:t> </a:t>
            </a:r>
          </a:p>
          <a:p>
            <a:r>
              <a:rPr lang="en-GB" sz="1100" dirty="0"/>
              <a:t>Fireflies:</a:t>
            </a:r>
          </a:p>
          <a:p>
            <a:r>
              <a:rPr lang="en-GB" sz="1100" dirty="0">
                <a:hlinkClick r:id="rId8"/>
              </a:rPr>
              <a:t>https://en.wikipedia.org/wiki/Firefly</a:t>
            </a:r>
            <a:r>
              <a:rPr lang="en-GB" sz="1100" dirty="0"/>
              <a:t> </a:t>
            </a:r>
          </a:p>
          <a:p>
            <a:endParaRPr lang="en-GB" sz="1100" dirty="0"/>
          </a:p>
          <a:p>
            <a:endParaRPr lang="en-GB" sz="1100" dirty="0"/>
          </a:p>
        </p:txBody>
      </p:sp>
    </p:spTree>
    <p:extLst>
      <p:ext uri="{BB962C8B-B14F-4D97-AF65-F5344CB8AC3E}">
        <p14:creationId xmlns:p14="http://schemas.microsoft.com/office/powerpoint/2010/main" val="19268211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E10050E-DB83-4A5A-919C-B795B1FE2312}"/>
              </a:ext>
            </a:extLst>
          </p:cNvPr>
          <p:cNvSpPr txBox="1"/>
          <p:nvPr/>
        </p:nvSpPr>
        <p:spPr>
          <a:xfrm>
            <a:off x="602901" y="562707"/>
            <a:ext cx="2622620" cy="830997"/>
          </a:xfrm>
          <a:prstGeom prst="rect">
            <a:avLst/>
          </a:prstGeom>
          <a:noFill/>
        </p:spPr>
        <p:txBody>
          <a:bodyPr wrap="square" rtlCol="0">
            <a:spAutoFit/>
          </a:bodyPr>
          <a:lstStyle/>
          <a:p>
            <a:r>
              <a:rPr lang="en-GB" sz="2400" u="sng" dirty="0"/>
              <a:t>FMP Research</a:t>
            </a:r>
          </a:p>
          <a:p>
            <a:r>
              <a:rPr lang="en-GB" sz="2400" u="sng" dirty="0"/>
              <a:t>VR Horror Games</a:t>
            </a:r>
          </a:p>
        </p:txBody>
      </p:sp>
      <p:sp>
        <p:nvSpPr>
          <p:cNvPr id="4" name="TextBox 3">
            <a:extLst>
              <a:ext uri="{FF2B5EF4-FFF2-40B4-BE49-F238E27FC236}">
                <a16:creationId xmlns:a16="http://schemas.microsoft.com/office/drawing/2014/main" id="{5C84AED4-3AD2-4A7E-804D-7B677B309FB7}"/>
              </a:ext>
            </a:extLst>
          </p:cNvPr>
          <p:cNvSpPr txBox="1"/>
          <p:nvPr/>
        </p:nvSpPr>
        <p:spPr>
          <a:xfrm>
            <a:off x="918840" y="1366981"/>
            <a:ext cx="10258146" cy="3447098"/>
          </a:xfrm>
          <a:prstGeom prst="rect">
            <a:avLst/>
          </a:prstGeom>
          <a:noFill/>
        </p:spPr>
        <p:txBody>
          <a:bodyPr wrap="square">
            <a:spAutoFit/>
          </a:bodyPr>
          <a:lstStyle/>
          <a:p>
            <a:r>
              <a:rPr lang="en-GB" b="1" u="sng" dirty="0"/>
              <a:t>Five Nights at Freddies: Help Wanted:</a:t>
            </a:r>
          </a:p>
          <a:p>
            <a:r>
              <a:rPr lang="en-GB" sz="1600" dirty="0"/>
              <a:t>Five Nights at Freddies is an American media franchise created by Scott Cawthon. The game revolves around the player trying to fend of the mobile and homicidal animatronics. </a:t>
            </a:r>
            <a:endParaRPr lang="en-GB" dirty="0"/>
          </a:p>
          <a:p>
            <a:r>
              <a:rPr lang="en-GB" sz="1600" dirty="0"/>
              <a:t>The eighth game in the series the player is a technician repairing a pizzeria’s animatronics from a first persons perspective in VR. The aim of the game is to fix the animatronics, navigate dark hallways and solve puzzles whilst trying to avoid the malfunctioning and hostile animatronics.</a:t>
            </a:r>
          </a:p>
          <a:p>
            <a:endParaRPr lang="en-GB" sz="1600" dirty="0"/>
          </a:p>
          <a:p>
            <a:r>
              <a:rPr lang="en-GB" sz="1600" dirty="0"/>
              <a:t>In Help Wanted the player just has hands and can interact with objects and tools around the level. Each level consists of a new minigame that progressively gets harder over each level.</a:t>
            </a:r>
          </a:p>
          <a:p>
            <a:endParaRPr lang="en-GB" dirty="0"/>
          </a:p>
          <a:p>
            <a:endParaRPr lang="en-GB" dirty="0"/>
          </a:p>
          <a:p>
            <a:endParaRPr lang="en-GB" dirty="0"/>
          </a:p>
          <a:p>
            <a:endParaRPr lang="en-GB" u="sng" dirty="0"/>
          </a:p>
        </p:txBody>
      </p:sp>
      <p:pic>
        <p:nvPicPr>
          <p:cNvPr id="2050" name="Picture 2" descr="Review: Five Nights at Freddy's VR: Help Wanted – VRFocus">
            <a:extLst>
              <a:ext uri="{FF2B5EF4-FFF2-40B4-BE49-F238E27FC236}">
                <a16:creationId xmlns:a16="http://schemas.microsoft.com/office/drawing/2014/main" id="{ACD6708F-49DE-4C6F-8EFF-D1CFA49976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24942" y="3429000"/>
            <a:ext cx="4048218" cy="227712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45AFFC75-D8F1-4A8B-8084-CD69F9614161}"/>
              </a:ext>
            </a:extLst>
          </p:cNvPr>
          <p:cNvSpPr txBox="1"/>
          <p:nvPr/>
        </p:nvSpPr>
        <p:spPr>
          <a:xfrm>
            <a:off x="918840" y="3959441"/>
            <a:ext cx="5845944" cy="1323439"/>
          </a:xfrm>
          <a:prstGeom prst="rect">
            <a:avLst/>
          </a:prstGeom>
          <a:noFill/>
        </p:spPr>
        <p:txBody>
          <a:bodyPr wrap="square" rtlCol="0">
            <a:spAutoFit/>
          </a:bodyPr>
          <a:lstStyle/>
          <a:p>
            <a:r>
              <a:rPr lang="en-GB" sz="1600" dirty="0"/>
              <a:t>The game doesn’t gave me any ideas that I could maybe use for my game but it is the most well known VR Horror game out there. The only small idea I had was of how to use the torch in the dark but because I want my shadow to not be scene, it would make no use for the torch.</a:t>
            </a:r>
          </a:p>
        </p:txBody>
      </p:sp>
      <p:sp>
        <p:nvSpPr>
          <p:cNvPr id="8" name="TextBox 7">
            <a:extLst>
              <a:ext uri="{FF2B5EF4-FFF2-40B4-BE49-F238E27FC236}">
                <a16:creationId xmlns:a16="http://schemas.microsoft.com/office/drawing/2014/main" id="{A1092143-2101-4F46-B2AE-DB31B0EE0459}"/>
              </a:ext>
            </a:extLst>
          </p:cNvPr>
          <p:cNvSpPr txBox="1"/>
          <p:nvPr/>
        </p:nvSpPr>
        <p:spPr>
          <a:xfrm>
            <a:off x="6684885" y="5706123"/>
            <a:ext cx="4838331" cy="577081"/>
          </a:xfrm>
          <a:prstGeom prst="rect">
            <a:avLst/>
          </a:prstGeom>
          <a:noFill/>
        </p:spPr>
        <p:txBody>
          <a:bodyPr wrap="square" rtlCol="0">
            <a:spAutoFit/>
          </a:bodyPr>
          <a:lstStyle/>
          <a:p>
            <a:pPr algn="ctr"/>
            <a:r>
              <a:rPr lang="en-GB" sz="1050" dirty="0"/>
              <a:t>Five Night at Freddies: Help wanted(2019) </a:t>
            </a:r>
            <a:r>
              <a:rPr lang="en-GB" sz="1050" i="1" dirty="0"/>
              <a:t>Jump scare from mangled Freddie. </a:t>
            </a:r>
            <a:r>
              <a:rPr lang="en-GB" sz="1050" dirty="0"/>
              <a:t>Available at </a:t>
            </a:r>
            <a:r>
              <a:rPr lang="en-GB" sz="1050" dirty="0">
                <a:hlinkClick r:id="rId3"/>
              </a:rPr>
              <a:t>https://store.steampowered.com/app/732690/FIVE_NIGHTS_AT_FREDDYS_HELP_WANTED/</a:t>
            </a:r>
            <a:r>
              <a:rPr lang="en-GB" sz="1050" dirty="0"/>
              <a:t>  (Accessed: 5 May 2021)</a:t>
            </a:r>
          </a:p>
        </p:txBody>
      </p:sp>
    </p:spTree>
    <p:extLst>
      <p:ext uri="{BB962C8B-B14F-4D97-AF65-F5344CB8AC3E}">
        <p14:creationId xmlns:p14="http://schemas.microsoft.com/office/powerpoint/2010/main" val="18258729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A02A5D7-3BB5-4CCC-8C33-2407D6EAFE53}"/>
              </a:ext>
            </a:extLst>
          </p:cNvPr>
          <p:cNvSpPr txBox="1"/>
          <p:nvPr/>
        </p:nvSpPr>
        <p:spPr>
          <a:xfrm>
            <a:off x="602901" y="562707"/>
            <a:ext cx="2622620" cy="830997"/>
          </a:xfrm>
          <a:prstGeom prst="rect">
            <a:avLst/>
          </a:prstGeom>
          <a:noFill/>
        </p:spPr>
        <p:txBody>
          <a:bodyPr wrap="square" rtlCol="0">
            <a:spAutoFit/>
          </a:bodyPr>
          <a:lstStyle/>
          <a:p>
            <a:r>
              <a:rPr lang="en-GB" sz="2400" u="sng" dirty="0"/>
              <a:t>FMP Research</a:t>
            </a:r>
          </a:p>
          <a:p>
            <a:r>
              <a:rPr lang="en-GB" sz="2400" u="sng" dirty="0"/>
              <a:t>VR Horror Games</a:t>
            </a:r>
          </a:p>
        </p:txBody>
      </p:sp>
      <p:sp>
        <p:nvSpPr>
          <p:cNvPr id="4" name="TextBox 3">
            <a:extLst>
              <a:ext uri="{FF2B5EF4-FFF2-40B4-BE49-F238E27FC236}">
                <a16:creationId xmlns:a16="http://schemas.microsoft.com/office/drawing/2014/main" id="{7D1D728D-3F77-4069-8129-F8F42C88965B}"/>
              </a:ext>
            </a:extLst>
          </p:cNvPr>
          <p:cNvSpPr txBox="1"/>
          <p:nvPr/>
        </p:nvSpPr>
        <p:spPr>
          <a:xfrm>
            <a:off x="856696" y="1393704"/>
            <a:ext cx="10231514" cy="1938992"/>
          </a:xfrm>
          <a:prstGeom prst="rect">
            <a:avLst/>
          </a:prstGeom>
          <a:noFill/>
        </p:spPr>
        <p:txBody>
          <a:bodyPr wrap="square">
            <a:spAutoFit/>
          </a:bodyPr>
          <a:lstStyle/>
          <a:p>
            <a:r>
              <a:rPr lang="en-GB" b="1" u="sng" dirty="0"/>
              <a:t>The Walking Dead: Saints and Sinners:</a:t>
            </a:r>
            <a:endParaRPr lang="en-GB" dirty="0"/>
          </a:p>
          <a:p>
            <a:r>
              <a:rPr lang="en-GB" sz="1600" dirty="0"/>
              <a:t>Saints and sinners is a VR zombie game based in the same universe as The Walking Dead. The developers describe the content to be:</a:t>
            </a:r>
          </a:p>
          <a:p>
            <a:r>
              <a:rPr lang="en-GB" sz="1400" dirty="0"/>
              <a:t>  </a:t>
            </a:r>
            <a:r>
              <a:rPr lang="en-GB" sz="1400" b="0" i="1" dirty="0">
                <a:effectLst/>
              </a:rPr>
              <a:t>A first-person VR action game where players play as a hardened survivor traveling through a walker-infested, semi-flooded New Orleans. Players use an assortment of melee weapons like blades, axes, and ranged weaponry like bows, pistols, shotguns and machine guns to fend off the undead and the living alike. Combat is often close quarters, with blood and gore alongside decapitation and dismemberment as frequent sights. The environment often has dead bodies or blood visible in the area. During combat, the player may impale zombies in their heads and bodies with sharp objects, leaving their damaged corpses behind. The player is often put into moral dilemmas in which they may use violent action against initially non-hostile characters. Foul language and profanity happens frequently in dialogue.</a:t>
            </a:r>
          </a:p>
        </p:txBody>
      </p:sp>
      <p:pic>
        <p:nvPicPr>
          <p:cNvPr id="3074" name="Picture 2" descr="The Walking Dead: Saints &amp; Sinners on Steam">
            <a:extLst>
              <a:ext uri="{FF2B5EF4-FFF2-40B4-BE49-F238E27FC236}">
                <a16:creationId xmlns:a16="http://schemas.microsoft.com/office/drawing/2014/main" id="{0CE11265-76A6-4461-9DB4-6DB8ADDC5CB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6539" y="3332696"/>
            <a:ext cx="3981634" cy="223966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EEEE0A1C-52CE-41D1-AC1D-F4FC52353740}"/>
              </a:ext>
            </a:extLst>
          </p:cNvPr>
          <p:cNvSpPr txBox="1"/>
          <p:nvPr/>
        </p:nvSpPr>
        <p:spPr>
          <a:xfrm>
            <a:off x="5188999" y="3756995"/>
            <a:ext cx="5899211" cy="1077218"/>
          </a:xfrm>
          <a:prstGeom prst="rect">
            <a:avLst/>
          </a:prstGeom>
          <a:noFill/>
        </p:spPr>
        <p:txBody>
          <a:bodyPr wrap="square" rtlCol="0">
            <a:spAutoFit/>
          </a:bodyPr>
          <a:lstStyle/>
          <a:p>
            <a:r>
              <a:rPr lang="en-GB" sz="1600" dirty="0"/>
              <a:t>Looking at the game environment, I feel like I can use it to help with my cottage/ house environment to make it look more realistic and have some personality. I want to make my forest as realistic as I can with the stylized materials that I want to use. </a:t>
            </a:r>
          </a:p>
        </p:txBody>
      </p:sp>
      <p:sp>
        <p:nvSpPr>
          <p:cNvPr id="8" name="TextBox 7">
            <a:extLst>
              <a:ext uri="{FF2B5EF4-FFF2-40B4-BE49-F238E27FC236}">
                <a16:creationId xmlns:a16="http://schemas.microsoft.com/office/drawing/2014/main" id="{30050F55-4E4C-438C-AE87-F69765278845}"/>
              </a:ext>
            </a:extLst>
          </p:cNvPr>
          <p:cNvSpPr txBox="1"/>
          <p:nvPr/>
        </p:nvSpPr>
        <p:spPr>
          <a:xfrm>
            <a:off x="602901" y="5571140"/>
            <a:ext cx="4368594" cy="600164"/>
          </a:xfrm>
          <a:prstGeom prst="rect">
            <a:avLst/>
          </a:prstGeom>
          <a:noFill/>
        </p:spPr>
        <p:txBody>
          <a:bodyPr wrap="square" rtlCol="0">
            <a:spAutoFit/>
          </a:bodyPr>
          <a:lstStyle/>
          <a:p>
            <a:pPr algn="ctr"/>
            <a:r>
              <a:rPr lang="en-GB" sz="1100" dirty="0"/>
              <a:t>The Walking Dead: Saints and Sinners (2020) </a:t>
            </a:r>
            <a:r>
              <a:rPr lang="en-GB" sz="1100" i="1" dirty="0"/>
              <a:t>player killing zombie </a:t>
            </a:r>
            <a:r>
              <a:rPr lang="en-GB" sz="1100" dirty="0"/>
              <a:t>Available at </a:t>
            </a:r>
            <a:r>
              <a:rPr lang="en-GB" sz="1100" dirty="0">
                <a:hlinkClick r:id="rId3"/>
              </a:rPr>
              <a:t>https://store.steampowered.com/app/916840/The_Walking_Dead_Saints__Sinners/</a:t>
            </a:r>
            <a:r>
              <a:rPr lang="en-GB" sz="1100" dirty="0"/>
              <a:t> (Accessed: 5 May 2021)</a:t>
            </a:r>
          </a:p>
        </p:txBody>
      </p:sp>
    </p:spTree>
    <p:extLst>
      <p:ext uri="{BB962C8B-B14F-4D97-AF65-F5344CB8AC3E}">
        <p14:creationId xmlns:p14="http://schemas.microsoft.com/office/powerpoint/2010/main" val="4463018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02901" y="562707"/>
            <a:ext cx="3205424" cy="830997"/>
          </a:xfrm>
          <a:prstGeom prst="rect">
            <a:avLst/>
          </a:prstGeom>
          <a:noFill/>
        </p:spPr>
        <p:txBody>
          <a:bodyPr wrap="square" rtlCol="0">
            <a:spAutoFit/>
          </a:bodyPr>
          <a:lstStyle/>
          <a:p>
            <a:r>
              <a:rPr lang="en-GB" sz="2400" u="sng" dirty="0"/>
              <a:t>FMP Research</a:t>
            </a:r>
          </a:p>
          <a:p>
            <a:r>
              <a:rPr lang="en-GB" sz="2400" u="sng" dirty="0"/>
              <a:t>Horror Game Maps</a:t>
            </a:r>
          </a:p>
        </p:txBody>
      </p:sp>
      <p:sp>
        <p:nvSpPr>
          <p:cNvPr id="3" name="TextBox 2">
            <a:extLst>
              <a:ext uri="{FF2B5EF4-FFF2-40B4-BE49-F238E27FC236}">
                <a16:creationId xmlns:a16="http://schemas.microsoft.com/office/drawing/2014/main" id="{6E45F386-4159-479F-B52F-B5FE26289814}"/>
              </a:ext>
            </a:extLst>
          </p:cNvPr>
          <p:cNvSpPr txBox="1"/>
          <p:nvPr/>
        </p:nvSpPr>
        <p:spPr>
          <a:xfrm>
            <a:off x="772944" y="1208123"/>
            <a:ext cx="10635694" cy="1661993"/>
          </a:xfrm>
          <a:prstGeom prst="rect">
            <a:avLst/>
          </a:prstGeom>
          <a:noFill/>
        </p:spPr>
        <p:txBody>
          <a:bodyPr wrap="square" rtlCol="0">
            <a:spAutoFit/>
          </a:bodyPr>
          <a:lstStyle/>
          <a:p>
            <a:r>
              <a:rPr lang="en-GB" b="1" u="sng" dirty="0"/>
              <a:t>Siren Head: </a:t>
            </a:r>
          </a:p>
          <a:p>
            <a:endParaRPr lang="en-GB" dirty="0"/>
          </a:p>
          <a:p>
            <a:r>
              <a:rPr lang="en-GB" sz="1600" dirty="0"/>
              <a:t>Siren head is a survival horror game. There are many different Siren head games made by different people but they are all based in forest because that is where the origin is from. Siren Head was originally created by Trevor Henderson as a </a:t>
            </a:r>
            <a:r>
              <a:rPr lang="en-GB" sz="1600" dirty="0" err="1"/>
              <a:t>creepypasta</a:t>
            </a:r>
            <a:r>
              <a:rPr lang="en-GB" sz="1600" dirty="0"/>
              <a:t> that inspiration came from Slender Man. The game that I decided to play is developed by </a:t>
            </a:r>
            <a:r>
              <a:rPr lang="en-GB" sz="1600" dirty="0" err="1"/>
              <a:t>UndreamedPanic</a:t>
            </a:r>
            <a:r>
              <a:rPr lang="en-GB" sz="1600" dirty="0"/>
              <a:t> on </a:t>
            </a:r>
            <a:r>
              <a:rPr lang="en-GB" sz="1600" dirty="0" err="1"/>
              <a:t>itch.io</a:t>
            </a:r>
            <a:r>
              <a:rPr lang="en-GB" sz="1600" dirty="0"/>
              <a:t> </a:t>
            </a:r>
          </a:p>
          <a:p>
            <a:endParaRPr lang="en-GB" dirty="0"/>
          </a:p>
        </p:txBody>
      </p:sp>
      <p:pic>
        <p:nvPicPr>
          <p:cNvPr id="5" name="Picture 4">
            <a:extLst>
              <a:ext uri="{FF2B5EF4-FFF2-40B4-BE49-F238E27FC236}">
                <a16:creationId xmlns:a16="http://schemas.microsoft.com/office/drawing/2014/main" id="{CF517E80-7276-4E47-AE9B-1E9914EE4E62}"/>
              </a:ext>
            </a:extLst>
          </p:cNvPr>
          <p:cNvPicPr>
            <a:picLocks noChangeAspect="1"/>
          </p:cNvPicPr>
          <p:nvPr/>
        </p:nvPicPr>
        <p:blipFill>
          <a:blip r:embed="rId2"/>
          <a:stretch>
            <a:fillRect/>
          </a:stretch>
        </p:blipFill>
        <p:spPr>
          <a:xfrm>
            <a:off x="846759" y="2628221"/>
            <a:ext cx="5196622" cy="2925109"/>
          </a:xfrm>
          <a:prstGeom prst="rect">
            <a:avLst/>
          </a:prstGeom>
        </p:spPr>
      </p:pic>
      <p:sp>
        <p:nvSpPr>
          <p:cNvPr id="7" name="TextBox 6">
            <a:extLst>
              <a:ext uri="{FF2B5EF4-FFF2-40B4-BE49-F238E27FC236}">
                <a16:creationId xmlns:a16="http://schemas.microsoft.com/office/drawing/2014/main" id="{BACF4F2C-2D7B-4576-B847-4163D8D36331}"/>
              </a:ext>
            </a:extLst>
          </p:cNvPr>
          <p:cNvSpPr txBox="1"/>
          <p:nvPr/>
        </p:nvSpPr>
        <p:spPr>
          <a:xfrm>
            <a:off x="6096000" y="2628221"/>
            <a:ext cx="5260019" cy="3293209"/>
          </a:xfrm>
          <a:prstGeom prst="rect">
            <a:avLst/>
          </a:prstGeom>
          <a:noFill/>
        </p:spPr>
        <p:txBody>
          <a:bodyPr wrap="square">
            <a:spAutoFit/>
          </a:bodyPr>
          <a:lstStyle/>
          <a:p>
            <a:r>
              <a:rPr lang="en-GB" sz="1600" dirty="0"/>
              <a:t>The map for the game its just a forest with one pathway going all the way through. You have to follow this path to reach certain points in the map. Whilst following you have to avoid all the siren head enemies wondering around the forest. The lighting of the world relies on </a:t>
            </a:r>
            <a:r>
              <a:rPr lang="en-GB" sz="1600" dirty="0" err="1"/>
              <a:t>ligt</a:t>
            </a:r>
            <a:r>
              <a:rPr lang="en-GB" sz="1600" dirty="0"/>
              <a:t> coming from the moon. This makes it so you cant see much because of the trees shadows, this is also to make it so you cant see the siren head walking around. </a:t>
            </a:r>
          </a:p>
          <a:p>
            <a:endParaRPr lang="en-GB" sz="1600" dirty="0"/>
          </a:p>
          <a:p>
            <a:r>
              <a:rPr lang="en-GB" sz="1600" dirty="0"/>
              <a:t>I could do something like this for my world but because I want my worlds lighting to come from the glowing parts it would just be useless to add it. I could add a moon in the sky but it wont provide any light, just directions.</a:t>
            </a:r>
          </a:p>
        </p:txBody>
      </p:sp>
      <p:sp>
        <p:nvSpPr>
          <p:cNvPr id="8" name="TextBox 7">
            <a:extLst>
              <a:ext uri="{FF2B5EF4-FFF2-40B4-BE49-F238E27FC236}">
                <a16:creationId xmlns:a16="http://schemas.microsoft.com/office/drawing/2014/main" id="{9E65A5D2-E1B2-4A5A-868E-EC1F345F8961}"/>
              </a:ext>
            </a:extLst>
          </p:cNvPr>
          <p:cNvSpPr txBox="1"/>
          <p:nvPr/>
        </p:nvSpPr>
        <p:spPr>
          <a:xfrm>
            <a:off x="666278" y="5649877"/>
            <a:ext cx="5385785" cy="430887"/>
          </a:xfrm>
          <a:prstGeom prst="rect">
            <a:avLst/>
          </a:prstGeom>
          <a:noFill/>
        </p:spPr>
        <p:txBody>
          <a:bodyPr wrap="square" rtlCol="0">
            <a:spAutoFit/>
          </a:bodyPr>
          <a:lstStyle/>
          <a:p>
            <a:pPr algn="ctr"/>
            <a:r>
              <a:rPr lang="en-GB" sz="1100" dirty="0" err="1"/>
              <a:t>Sirenhead</a:t>
            </a:r>
            <a:r>
              <a:rPr lang="en-GB" sz="1100" dirty="0"/>
              <a:t> (2020) </a:t>
            </a:r>
            <a:r>
              <a:rPr lang="en-GB" sz="1100" i="1" dirty="0"/>
              <a:t>Picture of Siren head in forest </a:t>
            </a:r>
            <a:r>
              <a:rPr lang="en-GB" sz="1100" dirty="0"/>
              <a:t>Available a  </a:t>
            </a:r>
            <a:r>
              <a:rPr lang="en-GB" sz="1100" dirty="0">
                <a:hlinkClick r:id="rId3"/>
              </a:rPr>
              <a:t>https://undreamedpanic.itch.io/sirenhead</a:t>
            </a:r>
            <a:r>
              <a:rPr lang="en-GB" sz="1100" dirty="0"/>
              <a:t> (Accessed: 18 May 2021)</a:t>
            </a:r>
          </a:p>
        </p:txBody>
      </p:sp>
    </p:spTree>
    <p:extLst>
      <p:ext uri="{BB962C8B-B14F-4D97-AF65-F5344CB8AC3E}">
        <p14:creationId xmlns:p14="http://schemas.microsoft.com/office/powerpoint/2010/main" val="19759524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02901" y="562707"/>
            <a:ext cx="3205424" cy="830997"/>
          </a:xfrm>
          <a:prstGeom prst="rect">
            <a:avLst/>
          </a:prstGeom>
          <a:noFill/>
        </p:spPr>
        <p:txBody>
          <a:bodyPr wrap="square" rtlCol="0">
            <a:spAutoFit/>
          </a:bodyPr>
          <a:lstStyle/>
          <a:p>
            <a:r>
              <a:rPr lang="en-GB" sz="2400" u="sng" dirty="0"/>
              <a:t>FMP Research</a:t>
            </a:r>
          </a:p>
          <a:p>
            <a:r>
              <a:rPr lang="en-GB" sz="2400" u="sng" dirty="0"/>
              <a:t>Horror Game Maps</a:t>
            </a:r>
          </a:p>
        </p:txBody>
      </p:sp>
      <p:sp>
        <p:nvSpPr>
          <p:cNvPr id="4" name="Rectangle 3"/>
          <p:cNvSpPr/>
          <p:nvPr/>
        </p:nvSpPr>
        <p:spPr>
          <a:xfrm>
            <a:off x="1051868" y="1294305"/>
            <a:ext cx="2756458" cy="923330"/>
          </a:xfrm>
          <a:prstGeom prst="rect">
            <a:avLst/>
          </a:prstGeom>
        </p:spPr>
        <p:txBody>
          <a:bodyPr wrap="square">
            <a:spAutoFit/>
          </a:bodyPr>
          <a:lstStyle/>
          <a:p>
            <a:r>
              <a:rPr lang="en-GB" b="1" u="sng" dirty="0"/>
              <a:t>The Blair Witch Project:</a:t>
            </a:r>
          </a:p>
          <a:p>
            <a:endParaRPr lang="en-GB" dirty="0"/>
          </a:p>
          <a:p>
            <a:endParaRPr lang="en-GB" dirty="0"/>
          </a:p>
        </p:txBody>
      </p:sp>
      <p:pic>
        <p:nvPicPr>
          <p:cNvPr id="1026" name="Picture 2">
            <a:extLst>
              <a:ext uri="{FF2B5EF4-FFF2-40B4-BE49-F238E27FC236}">
                <a16:creationId xmlns:a16="http://schemas.microsoft.com/office/drawing/2014/main" id="{EAEA0EDE-6DAC-46CE-B49D-5FBF215BFD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70559" y="689662"/>
            <a:ext cx="2577662" cy="244534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472FE1E4-A79A-40AB-A48C-E90C85767EF9}"/>
              </a:ext>
            </a:extLst>
          </p:cNvPr>
          <p:cNvSpPr txBox="1"/>
          <p:nvPr/>
        </p:nvSpPr>
        <p:spPr>
          <a:xfrm>
            <a:off x="1074003" y="1636901"/>
            <a:ext cx="5468644" cy="1754326"/>
          </a:xfrm>
          <a:prstGeom prst="rect">
            <a:avLst/>
          </a:prstGeom>
          <a:noFill/>
        </p:spPr>
        <p:txBody>
          <a:bodyPr wrap="square" rtlCol="0">
            <a:spAutoFit/>
          </a:bodyPr>
          <a:lstStyle/>
          <a:p>
            <a:r>
              <a:rPr lang="en-GB" dirty="0"/>
              <a:t>This is the forest map for the Blair Witch game. The map is from a top down view. I found this on the fandom page of the game.  Looking at the map you can clearly see where you can walk around by the line trail that is going around the map. You can also clearly see where the trees and road are. </a:t>
            </a:r>
          </a:p>
        </p:txBody>
      </p:sp>
      <p:pic>
        <p:nvPicPr>
          <p:cNvPr id="1028" name="Picture 4" descr="Blair Witch Project Volume One: Rustin Parr Walkthrough">
            <a:extLst>
              <a:ext uri="{FF2B5EF4-FFF2-40B4-BE49-F238E27FC236}">
                <a16:creationId xmlns:a16="http://schemas.microsoft.com/office/drawing/2014/main" id="{4FA350D8-4F3B-4217-8916-7C1B5809D0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86482" y="3375915"/>
            <a:ext cx="3089624" cy="233643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4594567D-7948-4A74-980C-00110D58BE1D}"/>
              </a:ext>
            </a:extLst>
          </p:cNvPr>
          <p:cNvSpPr txBox="1"/>
          <p:nvPr/>
        </p:nvSpPr>
        <p:spPr>
          <a:xfrm>
            <a:off x="4829452" y="3625686"/>
            <a:ext cx="6684885" cy="2308324"/>
          </a:xfrm>
          <a:prstGeom prst="rect">
            <a:avLst/>
          </a:prstGeom>
          <a:noFill/>
        </p:spPr>
        <p:txBody>
          <a:bodyPr wrap="square" rtlCol="0">
            <a:spAutoFit/>
          </a:bodyPr>
          <a:lstStyle/>
          <a:p>
            <a:r>
              <a:rPr lang="en-GB" dirty="0"/>
              <a:t>Here is another pic of the map but more focus on the paths from a top down view. You can see where the separate pathways get joined up and separated again to divert the player. The map is not overly confusing and it just choosing between two paths and if you get it wrong you wont get diverted to bad.</a:t>
            </a:r>
          </a:p>
          <a:p>
            <a:endParaRPr lang="en-GB" dirty="0"/>
          </a:p>
          <a:p>
            <a:r>
              <a:rPr lang="en-GB" dirty="0"/>
              <a:t>I can use these maps to help influence my design of my forest environment.</a:t>
            </a:r>
          </a:p>
        </p:txBody>
      </p:sp>
      <p:sp>
        <p:nvSpPr>
          <p:cNvPr id="6" name="TextBox 5">
            <a:extLst>
              <a:ext uri="{FF2B5EF4-FFF2-40B4-BE49-F238E27FC236}">
                <a16:creationId xmlns:a16="http://schemas.microsoft.com/office/drawing/2014/main" id="{8C475D16-D254-4828-8CBE-28EE067AB648}"/>
              </a:ext>
            </a:extLst>
          </p:cNvPr>
          <p:cNvSpPr txBox="1"/>
          <p:nvPr/>
        </p:nvSpPr>
        <p:spPr>
          <a:xfrm>
            <a:off x="6564782" y="3128918"/>
            <a:ext cx="4456786" cy="600164"/>
          </a:xfrm>
          <a:prstGeom prst="rect">
            <a:avLst/>
          </a:prstGeom>
          <a:noFill/>
        </p:spPr>
        <p:txBody>
          <a:bodyPr wrap="square" rtlCol="0">
            <a:spAutoFit/>
          </a:bodyPr>
          <a:lstStyle/>
          <a:p>
            <a:pPr algn="ctr"/>
            <a:r>
              <a:rPr lang="en-GB" sz="1100" dirty="0"/>
              <a:t>The Blair Witch Game (2019) </a:t>
            </a:r>
            <a:r>
              <a:rPr lang="en-GB" sz="1100" i="1" dirty="0"/>
              <a:t>Game Map showing foliage and levels </a:t>
            </a:r>
            <a:r>
              <a:rPr lang="en-GB" sz="1100" dirty="0"/>
              <a:t>Available at </a:t>
            </a:r>
            <a:r>
              <a:rPr lang="en-GB" sz="1100" dirty="0">
                <a:hlinkClick r:id="rId4"/>
              </a:rPr>
              <a:t>https://blairwitch.fandom.com/wiki/The_Blair_Witch_Files/Gallery</a:t>
            </a:r>
            <a:r>
              <a:rPr lang="en-GB" sz="1100" dirty="0"/>
              <a:t> (Assessed: 20 May 2021) </a:t>
            </a:r>
          </a:p>
        </p:txBody>
      </p:sp>
      <p:sp>
        <p:nvSpPr>
          <p:cNvPr id="9" name="TextBox 8">
            <a:extLst>
              <a:ext uri="{FF2B5EF4-FFF2-40B4-BE49-F238E27FC236}">
                <a16:creationId xmlns:a16="http://schemas.microsoft.com/office/drawing/2014/main" id="{89D22D3C-B2C0-41A9-84F1-A9F66E1BAA50}"/>
              </a:ext>
            </a:extLst>
          </p:cNvPr>
          <p:cNvSpPr txBox="1"/>
          <p:nvPr/>
        </p:nvSpPr>
        <p:spPr>
          <a:xfrm>
            <a:off x="602901" y="5691490"/>
            <a:ext cx="4456786" cy="600164"/>
          </a:xfrm>
          <a:prstGeom prst="rect">
            <a:avLst/>
          </a:prstGeom>
          <a:noFill/>
        </p:spPr>
        <p:txBody>
          <a:bodyPr wrap="square" rtlCol="0">
            <a:spAutoFit/>
          </a:bodyPr>
          <a:lstStyle/>
          <a:p>
            <a:pPr algn="ctr"/>
            <a:r>
              <a:rPr lang="en-GB" sz="1100" dirty="0"/>
              <a:t>The Blair Witch Game (2019) </a:t>
            </a:r>
            <a:r>
              <a:rPr lang="en-GB" sz="1100" i="1" dirty="0"/>
              <a:t>Game Map showing the path direction </a:t>
            </a:r>
            <a:r>
              <a:rPr lang="en-GB" sz="1100" dirty="0"/>
              <a:t>Available at </a:t>
            </a:r>
            <a:r>
              <a:rPr lang="en-GB" sz="1100" dirty="0">
                <a:hlinkClick r:id="rId4"/>
              </a:rPr>
              <a:t>https://blairwitch.fandom.com/wiki/The_Blair_Witch_Files/Gallery</a:t>
            </a:r>
            <a:r>
              <a:rPr lang="en-GB" sz="1100" dirty="0"/>
              <a:t> (Assessed: 20 May 2021) </a:t>
            </a:r>
          </a:p>
        </p:txBody>
      </p:sp>
    </p:spTree>
    <p:extLst>
      <p:ext uri="{BB962C8B-B14F-4D97-AF65-F5344CB8AC3E}">
        <p14:creationId xmlns:p14="http://schemas.microsoft.com/office/powerpoint/2010/main" val="16263292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02901" y="562707"/>
            <a:ext cx="3205424" cy="830997"/>
          </a:xfrm>
          <a:prstGeom prst="rect">
            <a:avLst/>
          </a:prstGeom>
          <a:noFill/>
        </p:spPr>
        <p:txBody>
          <a:bodyPr wrap="square" rtlCol="0">
            <a:spAutoFit/>
          </a:bodyPr>
          <a:lstStyle/>
          <a:p>
            <a:r>
              <a:rPr lang="en-GB" sz="2400" u="sng" dirty="0"/>
              <a:t>FMP Research</a:t>
            </a:r>
          </a:p>
          <a:p>
            <a:r>
              <a:rPr lang="en-GB" sz="2400" u="sng" dirty="0"/>
              <a:t>Other Inspiration </a:t>
            </a:r>
          </a:p>
        </p:txBody>
      </p:sp>
      <p:sp>
        <p:nvSpPr>
          <p:cNvPr id="3" name="Rectangle 2"/>
          <p:cNvSpPr/>
          <p:nvPr/>
        </p:nvSpPr>
        <p:spPr>
          <a:xfrm>
            <a:off x="872330" y="1393704"/>
            <a:ext cx="10100469" cy="923330"/>
          </a:xfrm>
          <a:prstGeom prst="rect">
            <a:avLst/>
          </a:prstGeom>
        </p:spPr>
        <p:txBody>
          <a:bodyPr wrap="square">
            <a:spAutoFit/>
          </a:bodyPr>
          <a:lstStyle/>
          <a:p>
            <a:r>
              <a:rPr lang="en-GB" b="1" u="sng" dirty="0"/>
              <a:t>The Abyss (Minecraft mod): </a:t>
            </a:r>
          </a:p>
          <a:p>
            <a:endParaRPr lang="en-GB" dirty="0"/>
          </a:p>
          <a:p>
            <a:endParaRPr lang="en-GB" dirty="0"/>
          </a:p>
        </p:txBody>
      </p:sp>
      <p:sp>
        <p:nvSpPr>
          <p:cNvPr id="4" name="TextBox 3">
            <a:extLst>
              <a:ext uri="{FF2B5EF4-FFF2-40B4-BE49-F238E27FC236}">
                <a16:creationId xmlns:a16="http://schemas.microsoft.com/office/drawing/2014/main" id="{E27C26D0-2F2E-4FE7-AFC0-5376B5DC490E}"/>
              </a:ext>
            </a:extLst>
          </p:cNvPr>
          <p:cNvSpPr txBox="1"/>
          <p:nvPr/>
        </p:nvSpPr>
        <p:spPr>
          <a:xfrm>
            <a:off x="778276" y="1683747"/>
            <a:ext cx="6341615" cy="2800767"/>
          </a:xfrm>
          <a:prstGeom prst="rect">
            <a:avLst/>
          </a:prstGeom>
          <a:noFill/>
        </p:spPr>
        <p:txBody>
          <a:bodyPr wrap="square" rtlCol="0">
            <a:spAutoFit/>
          </a:bodyPr>
          <a:lstStyle/>
          <a:p>
            <a:r>
              <a:rPr lang="en-GB" sz="1600" dirty="0"/>
              <a:t>The Abyss is a Minecraft mod that adds another biome to the game. The biome is based on a glowing forest similar to the idea of what I am going for. The idea of making my forest glow came from looking at this mod because I really liked the aesthetic look of the biome and plants. </a:t>
            </a:r>
          </a:p>
          <a:p>
            <a:endParaRPr lang="en-GB" sz="1600" dirty="0"/>
          </a:p>
          <a:p>
            <a:r>
              <a:rPr lang="en-GB" sz="1600" dirty="0"/>
              <a:t>The way that the tree leaves glow gives the biome light. Other plants in the biome do this as well but aren't so bright. Some of the other plants are flowers and mushrooms to give the biome more variety of colour. This is what gave me the idea of wanting to have a red or pink flower in my forest that indicates somewhere important, to make the player feel like they constantly need to look for the flower.</a:t>
            </a:r>
          </a:p>
        </p:txBody>
      </p:sp>
      <p:pic>
        <p:nvPicPr>
          <p:cNvPr id="3074" name="Picture 2">
            <a:extLst>
              <a:ext uri="{FF2B5EF4-FFF2-40B4-BE49-F238E27FC236}">
                <a16:creationId xmlns:a16="http://schemas.microsoft.com/office/drawing/2014/main" id="{483805C0-E7D8-4363-B507-111841B728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14041" y="728885"/>
            <a:ext cx="4028187" cy="2517617"/>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78D9A9F2-D9EB-4204-86FD-83A098CBF5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0750" y="3246502"/>
            <a:ext cx="4011478" cy="250717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AC14A7F6-0976-4C13-AD92-5CE4AE6E3F25}"/>
              </a:ext>
            </a:extLst>
          </p:cNvPr>
          <p:cNvSpPr txBox="1"/>
          <p:nvPr/>
        </p:nvSpPr>
        <p:spPr>
          <a:xfrm>
            <a:off x="7119891" y="5719111"/>
            <a:ext cx="4616389" cy="600164"/>
          </a:xfrm>
          <a:prstGeom prst="rect">
            <a:avLst/>
          </a:prstGeom>
          <a:noFill/>
        </p:spPr>
        <p:txBody>
          <a:bodyPr wrap="square" rtlCol="0">
            <a:spAutoFit/>
          </a:bodyPr>
          <a:lstStyle/>
          <a:p>
            <a:pPr algn="ctr"/>
            <a:r>
              <a:rPr lang="en-GB" sz="1100" dirty="0"/>
              <a:t>The Abyss Mod (2021) </a:t>
            </a:r>
            <a:r>
              <a:rPr lang="en-GB" sz="1100" i="1" dirty="0"/>
              <a:t>Pictures of the biome </a:t>
            </a:r>
            <a:r>
              <a:rPr lang="en-GB" sz="1100" dirty="0"/>
              <a:t>Available at </a:t>
            </a:r>
            <a:r>
              <a:rPr lang="en-GB" sz="1100" dirty="0">
                <a:hlinkClick r:id="rId4"/>
              </a:rPr>
              <a:t>https://www.curseforge.com/minecraft/mc-mods/the-abyss-chapter-ii</a:t>
            </a:r>
            <a:r>
              <a:rPr lang="en-GB" sz="1100" dirty="0"/>
              <a:t> (Assessed: 20 May 2021) </a:t>
            </a:r>
          </a:p>
        </p:txBody>
      </p:sp>
    </p:spTree>
    <p:extLst>
      <p:ext uri="{BB962C8B-B14F-4D97-AF65-F5344CB8AC3E}">
        <p14:creationId xmlns:p14="http://schemas.microsoft.com/office/powerpoint/2010/main" val="19378671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02901" y="562707"/>
            <a:ext cx="3205424" cy="830997"/>
          </a:xfrm>
          <a:prstGeom prst="rect">
            <a:avLst/>
          </a:prstGeom>
          <a:noFill/>
        </p:spPr>
        <p:txBody>
          <a:bodyPr wrap="square" rtlCol="0">
            <a:spAutoFit/>
          </a:bodyPr>
          <a:lstStyle/>
          <a:p>
            <a:r>
              <a:rPr lang="en-GB" sz="2400" u="sng" dirty="0"/>
              <a:t>FMP Research</a:t>
            </a:r>
          </a:p>
          <a:p>
            <a:r>
              <a:rPr lang="en-GB" sz="2400" u="sng" dirty="0"/>
              <a:t>Other Inspiration</a:t>
            </a:r>
          </a:p>
        </p:txBody>
      </p:sp>
      <p:sp>
        <p:nvSpPr>
          <p:cNvPr id="3" name="Rectangle 2"/>
          <p:cNvSpPr/>
          <p:nvPr/>
        </p:nvSpPr>
        <p:spPr>
          <a:xfrm>
            <a:off x="2887560" y="615396"/>
            <a:ext cx="10100469" cy="923330"/>
          </a:xfrm>
          <a:prstGeom prst="rect">
            <a:avLst/>
          </a:prstGeom>
        </p:spPr>
        <p:txBody>
          <a:bodyPr wrap="square">
            <a:spAutoFit/>
          </a:bodyPr>
          <a:lstStyle/>
          <a:p>
            <a:r>
              <a:rPr lang="en-GB" b="1" u="sng" dirty="0"/>
              <a:t>The Abyss (Minecraft mod): </a:t>
            </a:r>
          </a:p>
          <a:p>
            <a:endParaRPr lang="en-GB" dirty="0"/>
          </a:p>
          <a:p>
            <a:endParaRPr lang="en-GB" dirty="0"/>
          </a:p>
        </p:txBody>
      </p:sp>
      <p:sp>
        <p:nvSpPr>
          <p:cNvPr id="4" name="TextBox 3">
            <a:extLst>
              <a:ext uri="{FF2B5EF4-FFF2-40B4-BE49-F238E27FC236}">
                <a16:creationId xmlns:a16="http://schemas.microsoft.com/office/drawing/2014/main" id="{E27C26D0-2F2E-4FE7-AFC0-5376B5DC490E}"/>
              </a:ext>
            </a:extLst>
          </p:cNvPr>
          <p:cNvSpPr txBox="1"/>
          <p:nvPr/>
        </p:nvSpPr>
        <p:spPr>
          <a:xfrm>
            <a:off x="2887560" y="907784"/>
            <a:ext cx="6341615" cy="338554"/>
          </a:xfrm>
          <a:prstGeom prst="rect">
            <a:avLst/>
          </a:prstGeom>
          <a:noFill/>
        </p:spPr>
        <p:txBody>
          <a:bodyPr wrap="square" rtlCol="0">
            <a:spAutoFit/>
          </a:bodyPr>
          <a:lstStyle/>
          <a:p>
            <a:r>
              <a:rPr lang="en-GB" sz="1600" dirty="0"/>
              <a:t>Here are some pictures I took myself in the game.</a:t>
            </a:r>
          </a:p>
        </p:txBody>
      </p:sp>
      <p:pic>
        <p:nvPicPr>
          <p:cNvPr id="6" name="Picture 5" descr="A picture containing tree, light, traffic, outdoor&#10;&#10;Description automatically generated">
            <a:extLst>
              <a:ext uri="{FF2B5EF4-FFF2-40B4-BE49-F238E27FC236}">
                <a16:creationId xmlns:a16="http://schemas.microsoft.com/office/drawing/2014/main" id="{B83107CC-2612-4307-BE16-E50D3CF0477C}"/>
              </a:ext>
            </a:extLst>
          </p:cNvPr>
          <p:cNvPicPr>
            <a:picLocks noChangeAspect="1"/>
          </p:cNvPicPr>
          <p:nvPr/>
        </p:nvPicPr>
        <p:blipFill>
          <a:blip r:embed="rId2"/>
          <a:stretch>
            <a:fillRect/>
          </a:stretch>
        </p:blipFill>
        <p:spPr>
          <a:xfrm>
            <a:off x="949911" y="1299027"/>
            <a:ext cx="4533485" cy="2401330"/>
          </a:xfrm>
          <a:prstGeom prst="rect">
            <a:avLst/>
          </a:prstGeom>
        </p:spPr>
      </p:pic>
      <p:pic>
        <p:nvPicPr>
          <p:cNvPr id="8" name="Picture 7" descr="A picture containing tree, outdoor&#10;&#10;Description automatically generated">
            <a:extLst>
              <a:ext uri="{FF2B5EF4-FFF2-40B4-BE49-F238E27FC236}">
                <a16:creationId xmlns:a16="http://schemas.microsoft.com/office/drawing/2014/main" id="{0C8B7DB8-C047-469C-8777-25403947FD9B}"/>
              </a:ext>
            </a:extLst>
          </p:cNvPr>
          <p:cNvPicPr>
            <a:picLocks noChangeAspect="1"/>
          </p:cNvPicPr>
          <p:nvPr/>
        </p:nvPicPr>
        <p:blipFill>
          <a:blip r:embed="rId3"/>
          <a:stretch>
            <a:fillRect/>
          </a:stretch>
        </p:blipFill>
        <p:spPr>
          <a:xfrm>
            <a:off x="5649157" y="1299027"/>
            <a:ext cx="4533485" cy="2401330"/>
          </a:xfrm>
          <a:prstGeom prst="rect">
            <a:avLst/>
          </a:prstGeom>
        </p:spPr>
      </p:pic>
      <p:pic>
        <p:nvPicPr>
          <p:cNvPr id="10" name="Picture 9" descr="A picture containing light, green, traffic, dark&#10;&#10;Description automatically generated">
            <a:extLst>
              <a:ext uri="{FF2B5EF4-FFF2-40B4-BE49-F238E27FC236}">
                <a16:creationId xmlns:a16="http://schemas.microsoft.com/office/drawing/2014/main" id="{1D6F8DAC-FE5C-4A05-B673-5D1AF83ADAC9}"/>
              </a:ext>
            </a:extLst>
          </p:cNvPr>
          <p:cNvPicPr>
            <a:picLocks noChangeAspect="1"/>
          </p:cNvPicPr>
          <p:nvPr/>
        </p:nvPicPr>
        <p:blipFill>
          <a:blip r:embed="rId4"/>
          <a:stretch>
            <a:fillRect/>
          </a:stretch>
        </p:blipFill>
        <p:spPr>
          <a:xfrm>
            <a:off x="949912" y="3753046"/>
            <a:ext cx="4533484" cy="2401330"/>
          </a:xfrm>
          <a:prstGeom prst="rect">
            <a:avLst/>
          </a:prstGeom>
        </p:spPr>
      </p:pic>
      <p:pic>
        <p:nvPicPr>
          <p:cNvPr id="12" name="Picture 11" descr="A picture containing light, green, street, dark&#10;&#10;Description automatically generated">
            <a:extLst>
              <a:ext uri="{FF2B5EF4-FFF2-40B4-BE49-F238E27FC236}">
                <a16:creationId xmlns:a16="http://schemas.microsoft.com/office/drawing/2014/main" id="{6CAF65D6-F615-4746-AE48-42CE78169767}"/>
              </a:ext>
            </a:extLst>
          </p:cNvPr>
          <p:cNvPicPr>
            <a:picLocks noChangeAspect="1"/>
          </p:cNvPicPr>
          <p:nvPr/>
        </p:nvPicPr>
        <p:blipFill>
          <a:blip r:embed="rId5"/>
          <a:stretch>
            <a:fillRect/>
          </a:stretch>
        </p:blipFill>
        <p:spPr>
          <a:xfrm>
            <a:off x="5649157" y="3753046"/>
            <a:ext cx="4533485" cy="2401331"/>
          </a:xfrm>
          <a:prstGeom prst="rect">
            <a:avLst/>
          </a:prstGeom>
        </p:spPr>
      </p:pic>
    </p:spTree>
    <p:extLst>
      <p:ext uri="{BB962C8B-B14F-4D97-AF65-F5344CB8AC3E}">
        <p14:creationId xmlns:p14="http://schemas.microsoft.com/office/powerpoint/2010/main" val="15698076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02900" y="602901"/>
            <a:ext cx="2893925" cy="830997"/>
          </a:xfrm>
          <a:prstGeom prst="rect">
            <a:avLst/>
          </a:prstGeom>
          <a:noFill/>
        </p:spPr>
        <p:txBody>
          <a:bodyPr wrap="square" rtlCol="0">
            <a:spAutoFit/>
          </a:bodyPr>
          <a:lstStyle/>
          <a:p>
            <a:r>
              <a:rPr lang="en-GB" sz="2400" u="sng" dirty="0"/>
              <a:t>FMP Research</a:t>
            </a:r>
          </a:p>
          <a:p>
            <a:r>
              <a:rPr lang="en-GB" sz="2400" u="sng" dirty="0"/>
              <a:t>Shadows</a:t>
            </a:r>
          </a:p>
        </p:txBody>
      </p:sp>
      <p:sp>
        <p:nvSpPr>
          <p:cNvPr id="3" name="TextBox 2">
            <a:extLst>
              <a:ext uri="{FF2B5EF4-FFF2-40B4-BE49-F238E27FC236}">
                <a16:creationId xmlns:a16="http://schemas.microsoft.com/office/drawing/2014/main" id="{324F12B9-F459-4828-BA15-3E8BD4BD1117}"/>
              </a:ext>
            </a:extLst>
          </p:cNvPr>
          <p:cNvSpPr txBox="1"/>
          <p:nvPr/>
        </p:nvSpPr>
        <p:spPr>
          <a:xfrm>
            <a:off x="786063" y="1472109"/>
            <a:ext cx="10539663" cy="3693319"/>
          </a:xfrm>
          <a:prstGeom prst="rect">
            <a:avLst/>
          </a:prstGeom>
          <a:noFill/>
        </p:spPr>
        <p:txBody>
          <a:bodyPr wrap="square" rtlCol="0">
            <a:spAutoFit/>
          </a:bodyPr>
          <a:lstStyle/>
          <a:p>
            <a:r>
              <a:rPr lang="en-GB" dirty="0"/>
              <a:t>The definition of shadow is “A shadow is a dark (real image) area where the light source is blocked by an opaque object” – Shadow Wikipedia. The fear of shadows is called </a:t>
            </a:r>
            <a:r>
              <a:rPr lang="en-GB" dirty="0" err="1"/>
              <a:t>Sciaphobia</a:t>
            </a:r>
            <a:r>
              <a:rPr lang="en-GB" dirty="0"/>
              <a:t>. The fear of the dark is correlated with the fear of shadows. Since the dawn of humanity, humans have been afraid of the dark because we believe that things we couldn’t see represented potential danger or death. </a:t>
            </a:r>
          </a:p>
          <a:p>
            <a:endParaRPr lang="en-GB" dirty="0"/>
          </a:p>
          <a:p>
            <a:r>
              <a:rPr lang="en-GB" dirty="0"/>
              <a:t>Martin Antony, professor of psychology at Ryerson University in Toronto says:</a:t>
            </a:r>
          </a:p>
          <a:p>
            <a:r>
              <a:rPr lang="en-GB" b="0" i="1" dirty="0">
                <a:solidFill>
                  <a:srgbClr val="292929"/>
                </a:solidFill>
                <a:effectLst/>
                <a:latin typeface="charter"/>
              </a:rPr>
              <a:t>“In the dark, our visual sense vanishes, and we are unable to detect who or what is around us. We rely on our visual system to help protect us from harm… The unknown is an inherent association that humans make with the </a:t>
            </a:r>
            <a:r>
              <a:rPr lang="en-GB" b="0" i="1" dirty="0" err="1">
                <a:solidFill>
                  <a:srgbClr val="292929"/>
                </a:solidFill>
                <a:effectLst/>
                <a:latin typeface="charter"/>
              </a:rPr>
              <a:t>color</a:t>
            </a:r>
            <a:r>
              <a:rPr lang="en-GB" b="0" i="1" dirty="0">
                <a:solidFill>
                  <a:srgbClr val="292929"/>
                </a:solidFill>
                <a:effectLst/>
                <a:latin typeface="charter"/>
              </a:rPr>
              <a:t> black, as It prevents them from seeing distinct shapes and veils potential threats.”</a:t>
            </a:r>
          </a:p>
          <a:p>
            <a:endParaRPr lang="en-GB" dirty="0"/>
          </a:p>
          <a:p>
            <a:r>
              <a:rPr lang="en-GB" dirty="0"/>
              <a:t>This knowledge of why humans are scared of the dark/shadows will can help me in my game. For the enemy shadow make it so the player cant see it but they can tells something is there, and with the environment make the player think that the shadow could be in all dark areas of the map.</a:t>
            </a:r>
          </a:p>
        </p:txBody>
      </p:sp>
    </p:spTree>
    <p:extLst>
      <p:ext uri="{BB962C8B-B14F-4D97-AF65-F5344CB8AC3E}">
        <p14:creationId xmlns:p14="http://schemas.microsoft.com/office/powerpoint/2010/main" val="234918972"/>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Organic</Template>
  <TotalTime>2577</TotalTime>
  <Words>2960</Words>
  <Application>Microsoft Office PowerPoint</Application>
  <PresentationFormat>Widescreen</PresentationFormat>
  <Paragraphs>202</Paragraphs>
  <Slides>20</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20</vt:i4>
      </vt:variant>
    </vt:vector>
  </HeadingPairs>
  <TitlesOfParts>
    <vt:vector size="25" baseType="lpstr">
      <vt:lpstr>Arial</vt:lpstr>
      <vt:lpstr>Calibri</vt:lpstr>
      <vt:lpstr>charter</vt:lpstr>
      <vt:lpstr>Garamond</vt:lpstr>
      <vt:lpstr>Organic</vt:lpstr>
      <vt:lpstr>FMP Supporting Evidence File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FMP Research File</dc:title>
  <dc:creator>Microsoft Office User</dc:creator>
  <cp:lastModifiedBy>Zachary Robinson</cp:lastModifiedBy>
  <cp:revision>96</cp:revision>
  <dcterms:created xsi:type="dcterms:W3CDTF">2021-04-28T08:13:44Z</dcterms:created>
  <dcterms:modified xsi:type="dcterms:W3CDTF">2021-05-24T22:24:08Z</dcterms:modified>
</cp:coreProperties>
</file>